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5"/>
  </p:notesMasterIdLst>
  <p:handoutMasterIdLst>
    <p:handoutMasterId r:id="rId76"/>
  </p:handoutMasterIdLst>
  <p:sldIdLst>
    <p:sldId id="377" r:id="rId2"/>
    <p:sldId id="375" r:id="rId3"/>
    <p:sldId id="374" r:id="rId4"/>
    <p:sldId id="376" r:id="rId5"/>
    <p:sldId id="297" r:id="rId6"/>
    <p:sldId id="285" r:id="rId7"/>
    <p:sldId id="283" r:id="rId8"/>
    <p:sldId id="288" r:id="rId9"/>
    <p:sldId id="284" r:id="rId10"/>
    <p:sldId id="319" r:id="rId11"/>
    <p:sldId id="290" r:id="rId12"/>
    <p:sldId id="291" r:id="rId13"/>
    <p:sldId id="260" r:id="rId14"/>
    <p:sldId id="262" r:id="rId15"/>
    <p:sldId id="269" r:id="rId16"/>
    <p:sldId id="263" r:id="rId17"/>
    <p:sldId id="309" r:id="rId18"/>
    <p:sldId id="270" r:id="rId19"/>
    <p:sldId id="273" r:id="rId20"/>
    <p:sldId id="311" r:id="rId21"/>
    <p:sldId id="279" r:id="rId22"/>
    <p:sldId id="281" r:id="rId23"/>
    <p:sldId id="298" r:id="rId24"/>
    <p:sldId id="295" r:id="rId25"/>
    <p:sldId id="312" r:id="rId26"/>
    <p:sldId id="304" r:id="rId27"/>
    <p:sldId id="317" r:id="rId28"/>
    <p:sldId id="302" r:id="rId29"/>
    <p:sldId id="303" r:id="rId30"/>
    <p:sldId id="296" r:id="rId31"/>
    <p:sldId id="320" r:id="rId32"/>
    <p:sldId id="322" r:id="rId33"/>
    <p:sldId id="368" r:id="rId34"/>
    <p:sldId id="333" r:id="rId35"/>
    <p:sldId id="323" r:id="rId36"/>
    <p:sldId id="332" r:id="rId37"/>
    <p:sldId id="324" r:id="rId38"/>
    <p:sldId id="331" r:id="rId39"/>
    <p:sldId id="329" r:id="rId40"/>
    <p:sldId id="334" r:id="rId41"/>
    <p:sldId id="335" r:id="rId42"/>
    <p:sldId id="349" r:id="rId43"/>
    <p:sldId id="352" r:id="rId44"/>
    <p:sldId id="336" r:id="rId45"/>
    <p:sldId id="313" r:id="rId46"/>
    <p:sldId id="275" r:id="rId47"/>
    <p:sldId id="351" r:id="rId48"/>
    <p:sldId id="369" r:id="rId49"/>
    <p:sldId id="370" r:id="rId50"/>
    <p:sldId id="373" r:id="rId51"/>
    <p:sldId id="371" r:id="rId52"/>
    <p:sldId id="346" r:id="rId53"/>
    <p:sldId id="372" r:id="rId54"/>
    <p:sldId id="338" r:id="rId55"/>
    <p:sldId id="344" r:id="rId56"/>
    <p:sldId id="318" r:id="rId57"/>
    <p:sldId id="345" r:id="rId58"/>
    <p:sldId id="348" r:id="rId59"/>
    <p:sldId id="359" r:id="rId60"/>
    <p:sldId id="347" r:id="rId61"/>
    <p:sldId id="355" r:id="rId62"/>
    <p:sldId id="363" r:id="rId63"/>
    <p:sldId id="354" r:id="rId64"/>
    <p:sldId id="356" r:id="rId65"/>
    <p:sldId id="361" r:id="rId66"/>
    <p:sldId id="362" r:id="rId67"/>
    <p:sldId id="366" r:id="rId68"/>
    <p:sldId id="367" r:id="rId69"/>
    <p:sldId id="360" r:id="rId70"/>
    <p:sldId id="365" r:id="rId71"/>
    <p:sldId id="353" r:id="rId72"/>
    <p:sldId id="357" r:id="rId73"/>
    <p:sldId id="364" r:id="rId74"/>
  </p:sldIdLst>
  <p:sldSz cx="9144000" cy="6858000" type="screen4x3"/>
  <p:notesSz cx="7018338" cy="10317163"/>
  <p:defaultTextStyle>
    <a:defPPr>
      <a:defRPr lang="de-DE"/>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0033"/>
    <a:srgbClr val="6666FF"/>
    <a:srgbClr val="3366CC"/>
    <a:srgbClr val="0099CC"/>
    <a:srgbClr val="33CCFF"/>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5" autoAdjust="0"/>
    <p:restoredTop sz="94660"/>
  </p:normalViewPr>
  <p:slideViewPr>
    <p:cSldViewPr>
      <p:cViewPr>
        <p:scale>
          <a:sx n="100" d="100"/>
          <a:sy n="100" d="100"/>
        </p:scale>
        <p:origin x="-1314" y="-66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slide" Target="slides/slide18.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307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t" anchorCtr="0" compatLnSpc="1">
            <a:prstTxWarp prst="textNoShape">
              <a:avLst/>
            </a:prstTxWarp>
          </a:bodyPr>
          <a:lstStyle>
            <a:lvl1pPr defTabSz="952500">
              <a:defRPr sz="1300" b="0" smtClean="0"/>
            </a:lvl1pPr>
          </a:lstStyle>
          <a:p>
            <a:pPr>
              <a:defRPr/>
            </a:pPr>
            <a:endParaRPr lang="de-DE"/>
          </a:p>
        </p:txBody>
      </p:sp>
      <p:sp>
        <p:nvSpPr>
          <p:cNvPr id="34819" name="Rectangle 3"/>
          <p:cNvSpPr>
            <a:spLocks noGrp="1" noChangeArrowheads="1"/>
          </p:cNvSpPr>
          <p:nvPr>
            <p:ph type="dt" sz="quarter" idx="1"/>
          </p:nvPr>
        </p:nvSpPr>
        <p:spPr bwMode="auto">
          <a:xfrm>
            <a:off x="3963988" y="0"/>
            <a:ext cx="3090862"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t" anchorCtr="0" compatLnSpc="1">
            <a:prstTxWarp prst="textNoShape">
              <a:avLst/>
            </a:prstTxWarp>
          </a:bodyPr>
          <a:lstStyle>
            <a:lvl1pPr algn="r" defTabSz="952500">
              <a:defRPr sz="1300" b="0" smtClean="0"/>
            </a:lvl1pPr>
          </a:lstStyle>
          <a:p>
            <a:pPr>
              <a:defRPr/>
            </a:pPr>
            <a:endParaRPr lang="de-DE"/>
          </a:p>
        </p:txBody>
      </p:sp>
      <p:sp>
        <p:nvSpPr>
          <p:cNvPr id="34820" name="Rectangle 4"/>
          <p:cNvSpPr>
            <a:spLocks noGrp="1" noChangeArrowheads="1"/>
          </p:cNvSpPr>
          <p:nvPr>
            <p:ph type="ftr" sz="quarter" idx="2"/>
          </p:nvPr>
        </p:nvSpPr>
        <p:spPr bwMode="auto">
          <a:xfrm>
            <a:off x="0" y="9832975"/>
            <a:ext cx="3013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b" anchorCtr="0" compatLnSpc="1">
            <a:prstTxWarp prst="textNoShape">
              <a:avLst/>
            </a:prstTxWarp>
          </a:bodyPr>
          <a:lstStyle>
            <a:lvl1pPr defTabSz="952500">
              <a:defRPr sz="1300" b="0" smtClean="0"/>
            </a:lvl1pPr>
          </a:lstStyle>
          <a:p>
            <a:pPr>
              <a:defRPr/>
            </a:pPr>
            <a:endParaRPr lang="de-DE"/>
          </a:p>
        </p:txBody>
      </p:sp>
      <p:sp>
        <p:nvSpPr>
          <p:cNvPr id="34821" name="Rectangle 5"/>
          <p:cNvSpPr>
            <a:spLocks noGrp="1" noChangeArrowheads="1"/>
          </p:cNvSpPr>
          <p:nvPr>
            <p:ph type="sldNum" sz="quarter" idx="3"/>
          </p:nvPr>
        </p:nvSpPr>
        <p:spPr bwMode="auto">
          <a:xfrm>
            <a:off x="3963988" y="9832975"/>
            <a:ext cx="30908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b" anchorCtr="0" compatLnSpc="1">
            <a:prstTxWarp prst="textNoShape">
              <a:avLst/>
            </a:prstTxWarp>
          </a:bodyPr>
          <a:lstStyle>
            <a:lvl1pPr algn="r" defTabSz="952500">
              <a:defRPr sz="1300" b="0" smtClean="0"/>
            </a:lvl1pPr>
          </a:lstStyle>
          <a:p>
            <a:pPr>
              <a:defRPr/>
            </a:pPr>
            <a:fld id="{1D8CAA4C-1887-4479-A30B-E3D623F12B04}" type="slidenum">
              <a:rPr lang="de-DE"/>
              <a:pPr>
                <a:defRPr/>
              </a:pPr>
              <a:t>‹#›</a:t>
            </a:fld>
            <a:endParaRPr lang="de-DE"/>
          </a:p>
        </p:txBody>
      </p:sp>
    </p:spTree>
    <p:extLst>
      <p:ext uri="{BB962C8B-B14F-4D97-AF65-F5344CB8AC3E}">
        <p14:creationId xmlns:p14="http://schemas.microsoft.com/office/powerpoint/2010/main" val="412104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416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GB"/>
          </a:p>
        </p:txBody>
      </p:sp>
      <p:sp>
        <p:nvSpPr>
          <p:cNvPr id="47107" name="Rectangle 3"/>
          <p:cNvSpPr>
            <a:spLocks noGrp="1" noChangeArrowheads="1"/>
          </p:cNvSpPr>
          <p:nvPr>
            <p:ph type="dt" idx="1"/>
          </p:nvPr>
        </p:nvSpPr>
        <p:spPr bwMode="auto">
          <a:xfrm>
            <a:off x="3975100" y="0"/>
            <a:ext cx="30416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GB"/>
          </a:p>
        </p:txBody>
      </p:sp>
      <p:sp>
        <p:nvSpPr>
          <p:cNvPr id="76804" name="Rectangle 4"/>
          <p:cNvSpPr>
            <a:spLocks noRot="1" noChangeArrowheads="1" noTextEdit="1"/>
          </p:cNvSpPr>
          <p:nvPr>
            <p:ph type="sldImg" idx="2"/>
          </p:nvPr>
        </p:nvSpPr>
        <p:spPr bwMode="auto">
          <a:xfrm>
            <a:off x="930275" y="773113"/>
            <a:ext cx="5157788" cy="3870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701675" y="4900613"/>
            <a:ext cx="5614988" cy="464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7110" name="Rectangle 6"/>
          <p:cNvSpPr>
            <a:spLocks noGrp="1" noChangeArrowheads="1"/>
          </p:cNvSpPr>
          <p:nvPr>
            <p:ph type="ftr" sz="quarter" idx="4"/>
          </p:nvPr>
        </p:nvSpPr>
        <p:spPr bwMode="auto">
          <a:xfrm>
            <a:off x="0" y="9799638"/>
            <a:ext cx="30416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GB"/>
          </a:p>
        </p:txBody>
      </p:sp>
      <p:sp>
        <p:nvSpPr>
          <p:cNvPr id="47111" name="Rectangle 7"/>
          <p:cNvSpPr>
            <a:spLocks noGrp="1" noChangeArrowheads="1"/>
          </p:cNvSpPr>
          <p:nvPr>
            <p:ph type="sldNum" sz="quarter" idx="5"/>
          </p:nvPr>
        </p:nvSpPr>
        <p:spPr bwMode="auto">
          <a:xfrm>
            <a:off x="3975100" y="9799638"/>
            <a:ext cx="30416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0C07A00C-A934-4188-B593-DB99447AC62F}" type="slidenum">
              <a:rPr lang="en-GB"/>
              <a:pPr>
                <a:defRPr/>
              </a:pPr>
              <a:t>‹#›</a:t>
            </a:fld>
            <a:endParaRPr lang="en-GB"/>
          </a:p>
        </p:txBody>
      </p:sp>
    </p:spTree>
    <p:extLst>
      <p:ext uri="{BB962C8B-B14F-4D97-AF65-F5344CB8AC3E}">
        <p14:creationId xmlns:p14="http://schemas.microsoft.com/office/powerpoint/2010/main" val="1688354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F110BD5E-B1CE-48DE-B128-E6DBFCAFD28A}" type="slidenum">
              <a:rPr lang="en-GB" sz="1200" b="0">
                <a:latin typeface="Times New Roman" pitchFamily="18" charset="0"/>
              </a:rPr>
              <a:pPr/>
              <a:t>1</a:t>
            </a:fld>
            <a:endParaRPr lang="en-GB" sz="1200" b="0">
              <a:latin typeface="Times New Roman" pitchFamily="18"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5862F3E-129E-45D7-9069-D23FD6CD32CE}" type="slidenum">
              <a:rPr lang="en-GB" sz="1200" b="0">
                <a:latin typeface="Times New Roman" pitchFamily="18" charset="0"/>
              </a:rPr>
              <a:pPr/>
              <a:t>13</a:t>
            </a:fld>
            <a:endParaRPr lang="en-GB" sz="1200" b="0">
              <a:latin typeface="Times New Roman" pitchFamily="18"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E21489DD-391C-4697-92DE-1B22ABCA675A}" type="slidenum">
              <a:rPr lang="en-GB" sz="1200" b="0">
                <a:latin typeface="Times New Roman" pitchFamily="18" charset="0"/>
              </a:rPr>
              <a:pPr/>
              <a:t>14</a:t>
            </a:fld>
            <a:endParaRPr lang="en-GB" sz="1200" b="0">
              <a:latin typeface="Times New Roman" pitchFamily="18"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68141F35-34B0-4574-A1B6-4EB5D8B55B16}" type="slidenum">
              <a:rPr lang="en-GB" sz="1200" b="0">
                <a:latin typeface="Times New Roman" pitchFamily="18" charset="0"/>
              </a:rPr>
              <a:pPr/>
              <a:t>15</a:t>
            </a:fld>
            <a:endParaRPr lang="en-GB" sz="1200" b="0">
              <a:latin typeface="Times New Roman" pitchFamily="18"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BBC4A455-4CF9-4FB2-8BD9-724DCF4CBEE5}" type="slidenum">
              <a:rPr lang="en-GB" sz="1200" b="0">
                <a:latin typeface="Times New Roman" pitchFamily="18" charset="0"/>
              </a:rPr>
              <a:pPr/>
              <a:t>16</a:t>
            </a:fld>
            <a:endParaRPr lang="en-GB" sz="1200" b="0">
              <a:latin typeface="Times New Roman" pitchFamily="18"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D2858465-8653-48D8-99D4-221D335CBC40}" type="slidenum">
              <a:rPr lang="en-GB" sz="1200" b="0">
                <a:latin typeface="Times New Roman" pitchFamily="18" charset="0"/>
              </a:rPr>
              <a:pPr/>
              <a:t>17</a:t>
            </a:fld>
            <a:endParaRPr lang="en-GB" sz="1200" b="0">
              <a:latin typeface="Times New Roman" pitchFamily="18"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1E1A98BB-C6CE-442A-AEC6-7BBDB1476656}" type="slidenum">
              <a:rPr lang="en-GB" sz="1200" b="0">
                <a:latin typeface="Times New Roman" pitchFamily="18" charset="0"/>
              </a:rPr>
              <a:pPr/>
              <a:t>18</a:t>
            </a:fld>
            <a:endParaRPr lang="en-GB" sz="1200" b="0">
              <a:latin typeface="Times New Roman" pitchFamily="18"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22CE2EEE-95A0-4F00-AA13-BE4BE97BA684}" type="slidenum">
              <a:rPr lang="en-GB" sz="1200" b="0">
                <a:latin typeface="Times New Roman" pitchFamily="18" charset="0"/>
              </a:rPr>
              <a:pPr/>
              <a:t>19</a:t>
            </a:fld>
            <a:endParaRPr lang="en-GB" sz="1200" b="0">
              <a:latin typeface="Times New Roman" pitchFamily="18"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53C7AAA7-6813-472B-A56B-A8CED3FD7BD7}" type="slidenum">
              <a:rPr lang="en-GB" sz="1200" b="0">
                <a:latin typeface="Times New Roman" pitchFamily="18" charset="0"/>
              </a:rPr>
              <a:pPr/>
              <a:t>20</a:t>
            </a:fld>
            <a:endParaRPr lang="en-GB" sz="1200" b="0">
              <a:latin typeface="Times New Roman" pitchFamily="18" charset="0"/>
            </a:endParaRPr>
          </a:p>
        </p:txBody>
      </p:sp>
      <p:sp>
        <p:nvSpPr>
          <p:cNvPr id="94211" name="Rectangle 2"/>
          <p:cNvSpPr>
            <a:spLocks noRot="1" noChangeArrowheads="1" noTextEdit="1"/>
          </p:cNvSpPr>
          <p:nvPr>
            <p:ph type="sldImg"/>
          </p:nvPr>
        </p:nvSpPr>
        <p:spPr>
          <a:xfrm>
            <a:off x="930275" y="773113"/>
            <a:ext cx="5157788" cy="3868737"/>
          </a:xfrm>
          <a:ln/>
        </p:spPr>
      </p:sp>
      <p:sp>
        <p:nvSpPr>
          <p:cNvPr id="94212" name="Rectangle 3"/>
          <p:cNvSpPr>
            <a:spLocks noGrp="1" noChangeArrowheads="1"/>
          </p:cNvSpPr>
          <p:nvPr>
            <p:ph type="body" idx="1"/>
          </p:nvPr>
        </p:nvSpPr>
        <p:spPr>
          <a:xfrm>
            <a:off x="936625" y="4900613"/>
            <a:ext cx="5145088" cy="4643437"/>
          </a:xfrm>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54718644-FF4A-43C5-B7BF-FA576804E19C}" type="slidenum">
              <a:rPr lang="en-GB" sz="1200" b="0">
                <a:latin typeface="Times New Roman" pitchFamily="18" charset="0"/>
              </a:rPr>
              <a:pPr/>
              <a:t>21</a:t>
            </a:fld>
            <a:endParaRPr lang="en-GB" sz="1200" b="0">
              <a:latin typeface="Times New Roman"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BFFFEB26-6533-45DD-A378-D16A4D1693B7}" type="slidenum">
              <a:rPr lang="en-GB" sz="1200" b="0">
                <a:latin typeface="Times New Roman" pitchFamily="18" charset="0"/>
              </a:rPr>
              <a:pPr/>
              <a:t>22</a:t>
            </a:fld>
            <a:endParaRPr lang="en-GB" sz="1200" b="0">
              <a:latin typeface="Times New Roman" pitchFamily="18"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159DF358-3079-4445-A0FE-3CE5C0D40899}" type="slidenum">
              <a:rPr lang="en-GB" sz="1200" b="0">
                <a:latin typeface="Times New Roman" pitchFamily="18" charset="0"/>
              </a:rPr>
              <a:pPr/>
              <a:t>4</a:t>
            </a:fld>
            <a:endParaRPr lang="en-GB" sz="1200" b="0">
              <a:latin typeface="Times New Roman" pitchFamily="18"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F4EE09AE-6E5E-4AE1-9469-134DA369D0CC}" type="slidenum">
              <a:rPr lang="en-GB" sz="1200" b="0">
                <a:latin typeface="Times New Roman" pitchFamily="18" charset="0"/>
              </a:rPr>
              <a:pPr/>
              <a:t>23</a:t>
            </a:fld>
            <a:endParaRPr lang="en-GB" sz="1200" b="0">
              <a:latin typeface="Times New Roman" pitchFamily="18"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0CD4B7AA-45EE-4E35-9DDD-3ECD07F06417}" type="slidenum">
              <a:rPr lang="en-GB" sz="1200" b="0">
                <a:latin typeface="Times New Roman" pitchFamily="18" charset="0"/>
              </a:rPr>
              <a:pPr/>
              <a:t>24</a:t>
            </a:fld>
            <a:endParaRPr lang="en-GB" sz="1200" b="0">
              <a:latin typeface="Times New Roman" pitchFamily="18"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06E49552-C82A-4E25-B18E-40A0BF8C7EB2}" type="slidenum">
              <a:rPr lang="en-GB" sz="1200" b="0">
                <a:latin typeface="Times New Roman" pitchFamily="18" charset="0"/>
              </a:rPr>
              <a:pPr/>
              <a:t>25</a:t>
            </a:fld>
            <a:endParaRPr lang="en-GB" sz="1200" b="0">
              <a:latin typeface="Times New Roman" pitchFamily="18"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133335CE-C18D-441A-B204-1584570E7EF2}" type="slidenum">
              <a:rPr lang="en-GB" sz="1200" b="0">
                <a:latin typeface="Times New Roman" pitchFamily="18" charset="0"/>
              </a:rPr>
              <a:pPr/>
              <a:t>26</a:t>
            </a:fld>
            <a:endParaRPr lang="en-GB" sz="1200" b="0">
              <a:latin typeface="Times New Roman" pitchFamily="18"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19958AB7-6768-41FE-9C42-E65789431DFB}" type="slidenum">
              <a:rPr lang="en-GB" sz="1200" b="0">
                <a:latin typeface="Times New Roman" pitchFamily="18" charset="0"/>
              </a:rPr>
              <a:pPr/>
              <a:t>27</a:t>
            </a:fld>
            <a:endParaRPr lang="en-GB" sz="1200" b="0">
              <a:latin typeface="Times New Roman" pitchFamily="18"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4626DE90-74E5-4797-8F86-E723D0CC0E8E}" type="slidenum">
              <a:rPr lang="en-GB" sz="1200" b="0">
                <a:latin typeface="Times New Roman" pitchFamily="18" charset="0"/>
              </a:rPr>
              <a:pPr/>
              <a:t>28</a:t>
            </a:fld>
            <a:endParaRPr lang="en-GB" sz="1200" b="0">
              <a:latin typeface="Times New Roman"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7C5710DA-397F-4EFD-8FC5-015663D19858}" type="slidenum">
              <a:rPr lang="en-GB" sz="1200" b="0">
                <a:latin typeface="Times New Roman" pitchFamily="18" charset="0"/>
              </a:rPr>
              <a:pPr/>
              <a:t>29</a:t>
            </a:fld>
            <a:endParaRPr lang="en-GB" sz="1200" b="0">
              <a:latin typeface="Times New Roman" pitchFamily="18"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E9AE6DC2-954E-455A-B95E-4FA7FC259653}" type="slidenum">
              <a:rPr lang="en-GB" sz="1200" b="0">
                <a:latin typeface="Times New Roman" pitchFamily="18" charset="0"/>
              </a:rPr>
              <a:pPr/>
              <a:t>30</a:t>
            </a:fld>
            <a:endParaRPr lang="en-GB" sz="1200" b="0">
              <a:latin typeface="Times New Roman"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50FEDA9D-2E6F-43BD-B7FF-391ED79A097A}" type="slidenum">
              <a:rPr lang="en-GB" sz="1200" b="0">
                <a:latin typeface="Times New Roman" pitchFamily="18" charset="0"/>
              </a:rPr>
              <a:pPr/>
              <a:t>39</a:t>
            </a:fld>
            <a:endParaRPr lang="en-GB" sz="1200" b="0">
              <a:latin typeface="Times New Roman" pitchFamily="18" charset="0"/>
            </a:endParaRPr>
          </a:p>
        </p:txBody>
      </p:sp>
      <p:sp>
        <p:nvSpPr>
          <p:cNvPr id="105475" name="Rectangle 2"/>
          <p:cNvSpPr>
            <a:spLocks noRot="1" noChangeArrowheads="1" noTextEdit="1"/>
          </p:cNvSpPr>
          <p:nvPr>
            <p:ph type="sldImg"/>
          </p:nvPr>
        </p:nvSpPr>
        <p:spPr>
          <a:xfrm>
            <a:off x="939800" y="782638"/>
            <a:ext cx="5138738" cy="3854450"/>
          </a:xfrm>
          <a:ln/>
        </p:spPr>
      </p:sp>
      <p:sp>
        <p:nvSpPr>
          <p:cNvPr id="105476" name="Rectangle 3"/>
          <p:cNvSpPr>
            <a:spLocks noGrp="1" noChangeArrowheads="1"/>
          </p:cNvSpPr>
          <p:nvPr>
            <p:ph type="body" idx="1"/>
          </p:nvPr>
        </p:nvSpPr>
        <p:spPr>
          <a:xfrm>
            <a:off x="936625" y="4899025"/>
            <a:ext cx="5143500" cy="4645025"/>
          </a:xfrm>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9877DCC-0D9A-406A-8239-D17E21615594}" type="slidenum">
              <a:rPr lang="en-GB" sz="1200" b="0">
                <a:latin typeface="Times New Roman" pitchFamily="18" charset="0"/>
              </a:rPr>
              <a:pPr/>
              <a:t>45</a:t>
            </a:fld>
            <a:endParaRPr lang="en-GB" sz="1200" b="0">
              <a:latin typeface="Times New Roman"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CD8BCEC7-EAB0-4F20-9610-B88A399E2D89}" type="slidenum">
              <a:rPr lang="en-GB" sz="1200" b="0">
                <a:latin typeface="Times New Roman" pitchFamily="18" charset="0"/>
              </a:rPr>
              <a:pPr/>
              <a:t>5</a:t>
            </a:fld>
            <a:endParaRPr lang="en-GB" sz="1200" b="0">
              <a:latin typeface="Times New Roman" pitchFamily="18"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683FE361-F2C7-49CD-9DAC-D68F740B6F6C}" type="slidenum">
              <a:rPr lang="en-GB" sz="1200" b="0">
                <a:latin typeface="Times New Roman" pitchFamily="18" charset="0"/>
              </a:rPr>
              <a:pPr/>
              <a:t>46</a:t>
            </a:fld>
            <a:endParaRPr lang="en-GB" sz="1200" b="0">
              <a:latin typeface="Times New Roman" pitchFamily="18"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279C1F16-CC77-441C-86B3-D9CFCF234F1C}" type="slidenum">
              <a:rPr lang="en-GB" sz="1200" b="0">
                <a:latin typeface="Times New Roman" pitchFamily="18" charset="0"/>
              </a:rPr>
              <a:pPr/>
              <a:t>47</a:t>
            </a:fld>
            <a:endParaRPr lang="en-GB" sz="1200" b="0">
              <a:latin typeface="Times New Roman" pitchFamily="18" charset="0"/>
            </a:endParaRPr>
          </a:p>
        </p:txBody>
      </p:sp>
      <p:sp>
        <p:nvSpPr>
          <p:cNvPr id="108547" name="Rectangle 2"/>
          <p:cNvSpPr>
            <a:spLocks noRot="1" noChangeArrowheads="1" noTextEdit="1"/>
          </p:cNvSpPr>
          <p:nvPr>
            <p:ph type="sldImg"/>
          </p:nvPr>
        </p:nvSpPr>
        <p:spPr>
          <a:xfrm>
            <a:off x="941388" y="782638"/>
            <a:ext cx="5137150" cy="3852862"/>
          </a:xfrm>
          <a:ln/>
        </p:spPr>
      </p:sp>
      <p:sp>
        <p:nvSpPr>
          <p:cNvPr id="108548" name="Rectangle 3"/>
          <p:cNvSpPr>
            <a:spLocks noGrp="1" noChangeArrowheads="1"/>
          </p:cNvSpPr>
          <p:nvPr>
            <p:ph type="body" idx="1"/>
          </p:nvPr>
        </p:nvSpPr>
        <p:spPr>
          <a:xfrm>
            <a:off x="936625" y="4899025"/>
            <a:ext cx="5143500" cy="4645025"/>
          </a:xfrm>
          <a:noFill/>
        </p:spPr>
        <p:txBody>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261CA7BE-3A97-49E4-A4D0-0CB9A397F395}" type="slidenum">
              <a:rPr lang="en-GB" sz="1200" b="0">
                <a:latin typeface="Times New Roman" pitchFamily="18" charset="0"/>
              </a:rPr>
              <a:pPr/>
              <a:t>54</a:t>
            </a:fld>
            <a:endParaRPr lang="en-GB" sz="1200" b="0">
              <a:latin typeface="Times New Roman" pitchFamily="18" charset="0"/>
            </a:endParaRPr>
          </a:p>
        </p:txBody>
      </p:sp>
      <p:sp>
        <p:nvSpPr>
          <p:cNvPr id="109571" name="Rectangle 2"/>
          <p:cNvSpPr>
            <a:spLocks noRot="1" noChangeArrowheads="1" noTextEdit="1"/>
          </p:cNvSpPr>
          <p:nvPr>
            <p:ph type="sldImg"/>
          </p:nvPr>
        </p:nvSpPr>
        <p:spPr>
          <a:xfrm>
            <a:off x="930275" y="774700"/>
            <a:ext cx="5157788" cy="3868738"/>
          </a:xfrm>
          <a:ln/>
        </p:spPr>
      </p:sp>
      <p:sp>
        <p:nvSpPr>
          <p:cNvPr id="109572" name="Rectangle 3"/>
          <p:cNvSpPr>
            <a:spLocks noGrp="1" noChangeArrowheads="1"/>
          </p:cNvSpPr>
          <p:nvPr>
            <p:ph type="body" idx="1"/>
          </p:nvPr>
        </p:nvSpPr>
        <p:spPr>
          <a:xfrm>
            <a:off x="935038" y="4900613"/>
            <a:ext cx="5148262" cy="4641850"/>
          </a:xfrm>
          <a:noFill/>
        </p:spPr>
        <p:txBody>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B5952909-2891-42C3-8684-449466FC305A}" type="slidenum">
              <a:rPr lang="en-GB" sz="1200" b="0">
                <a:latin typeface="Times New Roman" pitchFamily="18" charset="0"/>
              </a:rPr>
              <a:pPr/>
              <a:t>55</a:t>
            </a:fld>
            <a:endParaRPr lang="en-GB" sz="1200" b="0">
              <a:latin typeface="Times New Roman" pitchFamily="18" charset="0"/>
            </a:endParaRPr>
          </a:p>
        </p:txBody>
      </p:sp>
      <p:sp>
        <p:nvSpPr>
          <p:cNvPr id="110595" name="Rectangle 2"/>
          <p:cNvSpPr>
            <a:spLocks noRot="1" noChangeArrowheads="1" noTextEdit="1"/>
          </p:cNvSpPr>
          <p:nvPr>
            <p:ph type="sldImg"/>
          </p:nvPr>
        </p:nvSpPr>
        <p:spPr>
          <a:xfrm>
            <a:off x="930275" y="774700"/>
            <a:ext cx="5157788" cy="3868738"/>
          </a:xfrm>
          <a:ln/>
        </p:spPr>
      </p:sp>
      <p:sp>
        <p:nvSpPr>
          <p:cNvPr id="110596" name="Rectangle 3"/>
          <p:cNvSpPr>
            <a:spLocks noGrp="1" noChangeArrowheads="1"/>
          </p:cNvSpPr>
          <p:nvPr>
            <p:ph type="body" idx="1"/>
          </p:nvPr>
        </p:nvSpPr>
        <p:spPr>
          <a:xfrm>
            <a:off x="935038" y="4900613"/>
            <a:ext cx="5148262" cy="4641850"/>
          </a:xfrm>
          <a:noFill/>
        </p:spPr>
        <p:txBody>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460D400C-4112-4932-8575-4DF823F79F76}" type="slidenum">
              <a:rPr lang="en-GB" sz="1200" b="0">
                <a:latin typeface="Times New Roman" pitchFamily="18" charset="0"/>
              </a:rPr>
              <a:pPr/>
              <a:t>56</a:t>
            </a:fld>
            <a:endParaRPr lang="en-GB" sz="1200" b="0">
              <a:latin typeface="Times New Roman"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6D0DF19C-3BA7-438E-999C-0F5B5AAD4920}" type="slidenum">
              <a:rPr lang="en-GB" sz="1200" b="0">
                <a:latin typeface="Times New Roman" pitchFamily="18" charset="0"/>
              </a:rPr>
              <a:pPr/>
              <a:t>60</a:t>
            </a:fld>
            <a:endParaRPr lang="en-GB" sz="1200" b="0">
              <a:latin typeface="Times New Roman" pitchFamily="18" charset="0"/>
            </a:endParaRPr>
          </a:p>
        </p:txBody>
      </p:sp>
      <p:sp>
        <p:nvSpPr>
          <p:cNvPr id="112643" name="Rectangle 2"/>
          <p:cNvSpPr>
            <a:spLocks noRot="1" noChangeArrowheads="1" noTextEdit="1"/>
          </p:cNvSpPr>
          <p:nvPr>
            <p:ph type="sldImg"/>
          </p:nvPr>
        </p:nvSpPr>
        <p:spPr>
          <a:xfrm>
            <a:off x="928688" y="773113"/>
            <a:ext cx="5160962" cy="3870325"/>
          </a:xfrm>
          <a:ln/>
        </p:spPr>
      </p:sp>
      <p:sp>
        <p:nvSpPr>
          <p:cNvPr id="11264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C61CE70A-44B0-4613-BF3A-355FC7A01556}" type="slidenum">
              <a:rPr lang="en-GB" sz="1200" b="0">
                <a:latin typeface="Times New Roman" pitchFamily="18" charset="0"/>
              </a:rPr>
              <a:pPr/>
              <a:t>71</a:t>
            </a:fld>
            <a:endParaRPr lang="en-GB" sz="1200" b="0">
              <a:latin typeface="Times New Roman" pitchFamily="18" charset="0"/>
            </a:endParaRPr>
          </a:p>
        </p:txBody>
      </p:sp>
      <p:sp>
        <p:nvSpPr>
          <p:cNvPr id="113667" name="Rectangle 2"/>
          <p:cNvSpPr>
            <a:spLocks noRot="1" noChangeArrowheads="1" noTextEdit="1"/>
          </p:cNvSpPr>
          <p:nvPr>
            <p:ph type="sldImg"/>
          </p:nvPr>
        </p:nvSpPr>
        <p:spPr>
          <a:xfrm>
            <a:off x="928688" y="773113"/>
            <a:ext cx="5160962" cy="3870325"/>
          </a:xfrm>
          <a:ln/>
        </p:spPr>
      </p:sp>
      <p:sp>
        <p:nvSpPr>
          <p:cNvPr id="113668" name="Rectangle 3"/>
          <p:cNvSpPr>
            <a:spLocks noGrp="1" noChangeArrowheads="1"/>
          </p:cNvSpPr>
          <p:nvPr>
            <p:ph type="body" idx="1"/>
          </p:nvPr>
        </p:nvSpPr>
        <p:spPr>
          <a:xfrm>
            <a:off x="935038" y="4900613"/>
            <a:ext cx="5148262" cy="4643437"/>
          </a:xfrm>
          <a:noFill/>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4A549E40-6B36-4950-A52A-8F531AEBB79C}" type="slidenum">
              <a:rPr lang="en-GB" sz="1200" b="0">
                <a:latin typeface="Times New Roman" pitchFamily="18" charset="0"/>
              </a:rPr>
              <a:pPr/>
              <a:t>6</a:t>
            </a:fld>
            <a:endParaRPr lang="en-GB" sz="1200" b="0">
              <a:latin typeface="Times New Roman" pitchFamily="18"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A98278DB-230C-4B27-B2E0-902BA7940D13}" type="slidenum">
              <a:rPr lang="en-GB" sz="1200" b="0">
                <a:latin typeface="Times New Roman" pitchFamily="18" charset="0"/>
              </a:rPr>
              <a:pPr/>
              <a:t>7</a:t>
            </a:fld>
            <a:endParaRPr lang="en-GB" sz="1200" b="0">
              <a:latin typeface="Times New Roman" pitchFamily="18"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765207FC-832F-47B0-A38B-8263E45106EC}" type="slidenum">
              <a:rPr lang="en-GB" sz="1200" b="0">
                <a:latin typeface="Times New Roman" pitchFamily="18" charset="0"/>
              </a:rPr>
              <a:pPr/>
              <a:t>8</a:t>
            </a:fld>
            <a:endParaRPr lang="en-GB" sz="1200" b="0">
              <a:latin typeface="Times New Roman" pitchFamily="18"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CC49FBE5-7046-48A4-8E9D-CEFC628C5F59}" type="slidenum">
              <a:rPr lang="en-GB" sz="1200" b="0">
                <a:latin typeface="Times New Roman" pitchFamily="18" charset="0"/>
              </a:rPr>
              <a:pPr/>
              <a:t>9</a:t>
            </a:fld>
            <a:endParaRPr lang="en-GB" sz="1200" b="0">
              <a:latin typeface="Times New Roman" pitchFamily="18"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A3B16CD6-49F0-42DC-8C01-9150AF6E2412}" type="slidenum">
              <a:rPr lang="en-GB" sz="1200" b="0">
                <a:latin typeface="Times New Roman" pitchFamily="18" charset="0"/>
              </a:rPr>
              <a:pPr/>
              <a:t>11</a:t>
            </a:fld>
            <a:endParaRPr lang="en-GB" sz="1200" b="0">
              <a:latin typeface="Times New Roman"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5BAA1F98-3537-4E13-92E1-0AD8E5A22836}" type="slidenum">
              <a:rPr lang="en-GB" sz="1200" b="0">
                <a:latin typeface="Times New Roman" pitchFamily="18" charset="0"/>
              </a:rPr>
              <a:pPr/>
              <a:t>12</a:t>
            </a:fld>
            <a:endParaRPr lang="en-GB" sz="1200" b="0">
              <a:latin typeface="Times New Roman" pitchFamily="18"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DF12EAF-17AC-45F8-8C82-EDCA0479D40C}" type="slidenum">
              <a:rPr lang="de-DE"/>
              <a:pPr>
                <a:defRPr/>
              </a:pPr>
              <a:t>‹#›</a:t>
            </a:fld>
            <a:endParaRPr lang="de-DE"/>
          </a:p>
        </p:txBody>
      </p:sp>
    </p:spTree>
    <p:extLst>
      <p:ext uri="{BB962C8B-B14F-4D97-AF65-F5344CB8AC3E}">
        <p14:creationId xmlns:p14="http://schemas.microsoft.com/office/powerpoint/2010/main" val="7766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D47DBBC-046C-45A6-82AA-04DC0F44B4CC}" type="slidenum">
              <a:rPr lang="de-DE"/>
              <a:pPr>
                <a:defRPr/>
              </a:pPr>
              <a:t>‹#›</a:t>
            </a:fld>
            <a:endParaRPr lang="de-DE"/>
          </a:p>
        </p:txBody>
      </p:sp>
    </p:spTree>
    <p:extLst>
      <p:ext uri="{BB962C8B-B14F-4D97-AF65-F5344CB8AC3E}">
        <p14:creationId xmlns:p14="http://schemas.microsoft.com/office/powerpoint/2010/main" val="103000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11031C6-20EC-4579-A6AD-87F110200FEC}" type="slidenum">
              <a:rPr lang="de-DE"/>
              <a:pPr>
                <a:defRPr/>
              </a:pPr>
              <a:t>‹#›</a:t>
            </a:fld>
            <a:endParaRPr lang="de-DE"/>
          </a:p>
        </p:txBody>
      </p:sp>
    </p:spTree>
    <p:extLst>
      <p:ext uri="{BB962C8B-B14F-4D97-AF65-F5344CB8AC3E}">
        <p14:creationId xmlns:p14="http://schemas.microsoft.com/office/powerpoint/2010/main" val="111109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48FA704-E4C7-4F31-991E-C417014FE8C5}" type="slidenum">
              <a:rPr lang="de-DE"/>
              <a:pPr>
                <a:defRPr/>
              </a:pPr>
              <a:t>‹#›</a:t>
            </a:fld>
            <a:endParaRPr lang="de-DE"/>
          </a:p>
        </p:txBody>
      </p:sp>
    </p:spTree>
    <p:extLst>
      <p:ext uri="{BB962C8B-B14F-4D97-AF65-F5344CB8AC3E}">
        <p14:creationId xmlns:p14="http://schemas.microsoft.com/office/powerpoint/2010/main" val="235265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78BF6A87-8481-499A-8959-5926C056727C}" type="slidenum">
              <a:rPr lang="de-DE"/>
              <a:pPr>
                <a:defRPr/>
              </a:pPr>
              <a:t>‹#›</a:t>
            </a:fld>
            <a:endParaRPr lang="de-DE"/>
          </a:p>
        </p:txBody>
      </p:sp>
    </p:spTree>
    <p:extLst>
      <p:ext uri="{BB962C8B-B14F-4D97-AF65-F5344CB8AC3E}">
        <p14:creationId xmlns:p14="http://schemas.microsoft.com/office/powerpoint/2010/main" val="180883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39CA7C6-CDD4-4E69-A576-901D90E948CF}" type="slidenum">
              <a:rPr lang="de-DE"/>
              <a:pPr>
                <a:defRPr/>
              </a:pPr>
              <a:t>‹#›</a:t>
            </a:fld>
            <a:endParaRPr lang="de-DE"/>
          </a:p>
        </p:txBody>
      </p:sp>
    </p:spTree>
    <p:extLst>
      <p:ext uri="{BB962C8B-B14F-4D97-AF65-F5344CB8AC3E}">
        <p14:creationId xmlns:p14="http://schemas.microsoft.com/office/powerpoint/2010/main" val="33090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D208290-E494-474E-A1E6-37B6C4D7FED8}" type="slidenum">
              <a:rPr lang="de-DE"/>
              <a:pPr>
                <a:defRPr/>
              </a:pPr>
              <a:t>‹#›</a:t>
            </a:fld>
            <a:endParaRPr lang="de-DE"/>
          </a:p>
        </p:txBody>
      </p:sp>
    </p:spTree>
    <p:extLst>
      <p:ext uri="{BB962C8B-B14F-4D97-AF65-F5344CB8AC3E}">
        <p14:creationId xmlns:p14="http://schemas.microsoft.com/office/powerpoint/2010/main" val="230710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4DD77A1-7806-4C02-9F52-B9801E5ECB7C}" type="slidenum">
              <a:rPr lang="de-DE"/>
              <a:pPr>
                <a:defRPr/>
              </a:pPr>
              <a:t>‹#›</a:t>
            </a:fld>
            <a:endParaRPr lang="de-DE"/>
          </a:p>
        </p:txBody>
      </p:sp>
    </p:spTree>
    <p:extLst>
      <p:ext uri="{BB962C8B-B14F-4D97-AF65-F5344CB8AC3E}">
        <p14:creationId xmlns:p14="http://schemas.microsoft.com/office/powerpoint/2010/main" val="270334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DEB9915F-C686-4A2D-8B01-BDED331197B9}" type="slidenum">
              <a:rPr lang="de-DE"/>
              <a:pPr>
                <a:defRPr/>
              </a:pPr>
              <a:t>‹#›</a:t>
            </a:fld>
            <a:endParaRPr lang="de-DE"/>
          </a:p>
        </p:txBody>
      </p:sp>
    </p:spTree>
    <p:extLst>
      <p:ext uri="{BB962C8B-B14F-4D97-AF65-F5344CB8AC3E}">
        <p14:creationId xmlns:p14="http://schemas.microsoft.com/office/powerpoint/2010/main" val="11178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01366410-A2DE-4411-9E10-4EB65670AAC3}" type="slidenum">
              <a:rPr lang="de-DE"/>
              <a:pPr>
                <a:defRPr/>
              </a:pPr>
              <a:t>‹#›</a:t>
            </a:fld>
            <a:endParaRPr lang="de-DE"/>
          </a:p>
        </p:txBody>
      </p:sp>
    </p:spTree>
    <p:extLst>
      <p:ext uri="{BB962C8B-B14F-4D97-AF65-F5344CB8AC3E}">
        <p14:creationId xmlns:p14="http://schemas.microsoft.com/office/powerpoint/2010/main" val="41568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6A88CA7B-B30E-44D9-8803-793A658D00BB}" type="slidenum">
              <a:rPr lang="de-DE"/>
              <a:pPr>
                <a:defRPr/>
              </a:pPr>
              <a:t>‹#›</a:t>
            </a:fld>
            <a:endParaRPr lang="de-DE"/>
          </a:p>
        </p:txBody>
      </p:sp>
    </p:spTree>
    <p:extLst>
      <p:ext uri="{BB962C8B-B14F-4D97-AF65-F5344CB8AC3E}">
        <p14:creationId xmlns:p14="http://schemas.microsoft.com/office/powerpoint/2010/main" val="402951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34B1D4D-D563-4591-B704-8C512AF5892B}" type="slidenum">
              <a:rPr lang="de-DE"/>
              <a:pPr>
                <a:defRPr/>
              </a:pPr>
              <a:t>‹#›</a:t>
            </a:fld>
            <a:endParaRPr lang="de-DE"/>
          </a:p>
        </p:txBody>
      </p:sp>
    </p:spTree>
    <p:extLst>
      <p:ext uri="{BB962C8B-B14F-4D97-AF65-F5344CB8AC3E}">
        <p14:creationId xmlns:p14="http://schemas.microsoft.com/office/powerpoint/2010/main" val="302865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7FE75D7-06F3-4023-8C0A-8E5F3575C799}" type="slidenum">
              <a:rPr lang="de-DE"/>
              <a:pPr>
                <a:defRPr/>
              </a:pPr>
              <a:t>‹#›</a:t>
            </a:fld>
            <a:endParaRPr lang="de-DE"/>
          </a:p>
        </p:txBody>
      </p:sp>
    </p:spTree>
    <p:extLst>
      <p:ext uri="{BB962C8B-B14F-4D97-AF65-F5344CB8AC3E}">
        <p14:creationId xmlns:p14="http://schemas.microsoft.com/office/powerpoint/2010/main" val="317318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010C404F-47A9-456A-A43C-C29699AA408E}"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41.xml"/><Relationship Id="rId18" Type="http://schemas.openxmlformats.org/officeDocument/2006/relationships/slide" Target="slide16.xml"/><Relationship Id="rId26" Type="http://schemas.openxmlformats.org/officeDocument/2006/relationships/slide" Target="slide52.xml"/><Relationship Id="rId3" Type="http://schemas.openxmlformats.org/officeDocument/2006/relationships/slide" Target="slide5.xml"/><Relationship Id="rId21" Type="http://schemas.openxmlformats.org/officeDocument/2006/relationships/slide" Target="slide48.xml"/><Relationship Id="rId7" Type="http://schemas.openxmlformats.org/officeDocument/2006/relationships/slide" Target="slide9.xml"/><Relationship Id="rId12" Type="http://schemas.openxmlformats.org/officeDocument/2006/relationships/slide" Target="slide47.xml"/><Relationship Id="rId17" Type="http://schemas.openxmlformats.org/officeDocument/2006/relationships/slide" Target="slide38.xml"/><Relationship Id="rId25" Type="http://schemas.openxmlformats.org/officeDocument/2006/relationships/slide" Target="slide51.xml"/><Relationship Id="rId2" Type="http://schemas.openxmlformats.org/officeDocument/2006/relationships/notesSlide" Target="../notesSlides/notesSlide1.xml"/><Relationship Id="rId16" Type="http://schemas.openxmlformats.org/officeDocument/2006/relationships/slide" Target="slide31.xml"/><Relationship Id="rId20" Type="http://schemas.openxmlformats.org/officeDocument/2006/relationships/slide" Target="slide40.xml"/><Relationship Id="rId29" Type="http://schemas.openxmlformats.org/officeDocument/2006/relationships/slide" Target="slide57.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slide" Target="slide36.xml"/><Relationship Id="rId24" Type="http://schemas.openxmlformats.org/officeDocument/2006/relationships/slide" Target="slide3.xml"/><Relationship Id="rId5" Type="http://schemas.openxmlformats.org/officeDocument/2006/relationships/slide" Target="slide13.xml"/><Relationship Id="rId15" Type="http://schemas.openxmlformats.org/officeDocument/2006/relationships/slide" Target="slide14.xml"/><Relationship Id="rId23" Type="http://schemas.openxmlformats.org/officeDocument/2006/relationships/slide" Target="slide11.xml"/><Relationship Id="rId28" Type="http://schemas.openxmlformats.org/officeDocument/2006/relationships/slide" Target="slide53.xml"/><Relationship Id="rId10" Type="http://schemas.openxmlformats.org/officeDocument/2006/relationships/slide" Target="slide34.xml"/><Relationship Id="rId19" Type="http://schemas.openxmlformats.org/officeDocument/2006/relationships/slide" Target="slide33.xml"/><Relationship Id="rId4" Type="http://schemas.openxmlformats.org/officeDocument/2006/relationships/slide" Target="slide18.xml"/><Relationship Id="rId9" Type="http://schemas.openxmlformats.org/officeDocument/2006/relationships/slide" Target="slide35.xml"/><Relationship Id="rId14" Type="http://schemas.openxmlformats.org/officeDocument/2006/relationships/slide" Target="slide7.xml"/><Relationship Id="rId22" Type="http://schemas.openxmlformats.org/officeDocument/2006/relationships/slide" Target="slide19.xml"/><Relationship Id="rId27" Type="http://schemas.openxmlformats.org/officeDocument/2006/relationships/slide" Target="slide50.xml"/><Relationship Id="rId30" Type="http://schemas.openxmlformats.org/officeDocument/2006/relationships/slide" Target="slide4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2.bin"/><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7.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41.xml"/><Relationship Id="rId18" Type="http://schemas.openxmlformats.org/officeDocument/2006/relationships/slide" Target="slide17.xml"/><Relationship Id="rId26" Type="http://schemas.openxmlformats.org/officeDocument/2006/relationships/slide" Target="slide52.xml"/><Relationship Id="rId3" Type="http://schemas.openxmlformats.org/officeDocument/2006/relationships/slide" Target="slide5.xml"/><Relationship Id="rId21" Type="http://schemas.openxmlformats.org/officeDocument/2006/relationships/slide" Target="slide48.xml"/><Relationship Id="rId7" Type="http://schemas.openxmlformats.org/officeDocument/2006/relationships/slide" Target="slide9.xml"/><Relationship Id="rId12" Type="http://schemas.openxmlformats.org/officeDocument/2006/relationships/slide" Target="slide47.xml"/><Relationship Id="rId17" Type="http://schemas.openxmlformats.org/officeDocument/2006/relationships/slide" Target="slide38.xml"/><Relationship Id="rId25" Type="http://schemas.openxmlformats.org/officeDocument/2006/relationships/slide" Target="slide51.xml"/><Relationship Id="rId2" Type="http://schemas.openxmlformats.org/officeDocument/2006/relationships/notesSlide" Target="../notesSlides/notesSlide2.xml"/><Relationship Id="rId16" Type="http://schemas.openxmlformats.org/officeDocument/2006/relationships/slide" Target="slide31.xml"/><Relationship Id="rId20" Type="http://schemas.openxmlformats.org/officeDocument/2006/relationships/slide" Target="slide40.xml"/><Relationship Id="rId29" Type="http://schemas.openxmlformats.org/officeDocument/2006/relationships/slide" Target="slide57.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slide" Target="slide36.xml"/><Relationship Id="rId24" Type="http://schemas.openxmlformats.org/officeDocument/2006/relationships/slide" Target="slide3.xml"/><Relationship Id="rId5" Type="http://schemas.openxmlformats.org/officeDocument/2006/relationships/slide" Target="slide13.xml"/><Relationship Id="rId15" Type="http://schemas.openxmlformats.org/officeDocument/2006/relationships/slide" Target="slide14.xml"/><Relationship Id="rId23" Type="http://schemas.openxmlformats.org/officeDocument/2006/relationships/slide" Target="slide11.xml"/><Relationship Id="rId28" Type="http://schemas.openxmlformats.org/officeDocument/2006/relationships/slide" Target="slide53.xml"/><Relationship Id="rId10" Type="http://schemas.openxmlformats.org/officeDocument/2006/relationships/slide" Target="slide34.xml"/><Relationship Id="rId19" Type="http://schemas.openxmlformats.org/officeDocument/2006/relationships/slide" Target="slide16.xml"/><Relationship Id="rId4" Type="http://schemas.openxmlformats.org/officeDocument/2006/relationships/slide" Target="slide18.xml"/><Relationship Id="rId9" Type="http://schemas.openxmlformats.org/officeDocument/2006/relationships/slide" Target="slide35.xml"/><Relationship Id="rId14" Type="http://schemas.openxmlformats.org/officeDocument/2006/relationships/slide" Target="slide7.xml"/><Relationship Id="rId22" Type="http://schemas.openxmlformats.org/officeDocument/2006/relationships/slide" Target="slide19.xml"/><Relationship Id="rId27" Type="http://schemas.openxmlformats.org/officeDocument/2006/relationships/slide" Target="slide50.xml"/><Relationship Id="rId30" Type="http://schemas.openxmlformats.org/officeDocument/2006/relationships/slide" Target="slide49.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hyperlink" Target="http://adweb.desy.de/mdi/KD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7088" y="115888"/>
            <a:ext cx="7772400" cy="990600"/>
          </a:xfrm>
        </p:spPr>
        <p:txBody>
          <a:bodyPr/>
          <a:lstStyle/>
          <a:p>
            <a:r>
              <a:rPr lang="de-DE" sz="3200" smtClean="0">
                <a:latin typeface="Arial" charset="0"/>
              </a:rPr>
              <a:t>Kabeldokumentationssystem „KDS“</a:t>
            </a:r>
            <a:endParaRPr lang="de-DE" smtClean="0"/>
          </a:p>
        </p:txBody>
      </p:sp>
      <p:sp>
        <p:nvSpPr>
          <p:cNvPr id="2051" name="Rectangle 3"/>
          <p:cNvSpPr>
            <a:spLocks noChangeArrowheads="1"/>
          </p:cNvSpPr>
          <p:nvPr/>
        </p:nvSpPr>
        <p:spPr bwMode="auto">
          <a:xfrm>
            <a:off x="3390900" y="1193800"/>
            <a:ext cx="2133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t>Kabeldokumentation</a:t>
            </a:r>
          </a:p>
        </p:txBody>
      </p:sp>
      <p:sp>
        <p:nvSpPr>
          <p:cNvPr id="206852" name="Rectangle 4">
            <a:hlinkClick r:id="rId3" action="ppaction://hlinksldjump"/>
          </p:cNvPr>
          <p:cNvSpPr>
            <a:spLocks noChangeArrowheads="1"/>
          </p:cNvSpPr>
          <p:nvPr/>
        </p:nvSpPr>
        <p:spPr bwMode="auto">
          <a:xfrm>
            <a:off x="1905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Projektidee</a:t>
            </a:r>
          </a:p>
        </p:txBody>
      </p:sp>
      <p:sp>
        <p:nvSpPr>
          <p:cNvPr id="206853" name="Rectangle 5">
            <a:hlinkClick r:id="rId4" action="ppaction://hlinksldjump"/>
          </p:cNvPr>
          <p:cNvSpPr>
            <a:spLocks noChangeArrowheads="1"/>
          </p:cNvSpPr>
          <p:nvPr/>
        </p:nvSpPr>
        <p:spPr bwMode="auto">
          <a:xfrm>
            <a:off x="36957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Ausarbeitung/</a:t>
            </a:r>
          </a:p>
          <a:p>
            <a:pPr algn="ctr"/>
            <a:r>
              <a:rPr lang="de-DE" sz="1200" b="0">
                <a:solidFill>
                  <a:schemeClr val="accent2"/>
                </a:solidFill>
              </a:rPr>
              <a:t>Benchmarking</a:t>
            </a:r>
          </a:p>
        </p:txBody>
      </p:sp>
      <p:sp>
        <p:nvSpPr>
          <p:cNvPr id="206854" name="Rectangle 6">
            <a:hlinkClick r:id="rId5" action="ppaction://hlinksldjump"/>
          </p:cNvPr>
          <p:cNvSpPr>
            <a:spLocks noChangeArrowheads="1"/>
          </p:cNvSpPr>
          <p:nvPr/>
        </p:nvSpPr>
        <p:spPr bwMode="auto">
          <a:xfrm>
            <a:off x="19431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Findung</a:t>
            </a:r>
          </a:p>
        </p:txBody>
      </p:sp>
      <p:cxnSp>
        <p:nvCxnSpPr>
          <p:cNvPr id="2055" name="AutoShape 7"/>
          <p:cNvCxnSpPr>
            <a:cxnSpLocks noChangeShapeType="1"/>
            <a:stCxn id="2051" idx="2"/>
            <a:endCxn id="206852" idx="0"/>
          </p:cNvCxnSpPr>
          <p:nvPr/>
        </p:nvCxnSpPr>
        <p:spPr bwMode="auto">
          <a:xfrm rot="5400000">
            <a:off x="2476500" y="279400"/>
            <a:ext cx="457200" cy="35052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 name="AutoShape 8"/>
          <p:cNvCxnSpPr>
            <a:cxnSpLocks noChangeShapeType="1"/>
            <a:stCxn id="2051" idx="2"/>
            <a:endCxn id="206853" idx="0"/>
          </p:cNvCxnSpPr>
          <p:nvPr/>
        </p:nvCxnSpPr>
        <p:spPr bwMode="auto">
          <a:xfrm rot="5400000">
            <a:off x="4229100" y="2032000"/>
            <a:ext cx="457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 name="AutoShape 9"/>
          <p:cNvCxnSpPr>
            <a:cxnSpLocks noChangeShapeType="1"/>
            <a:stCxn id="2051" idx="2"/>
            <a:endCxn id="206854" idx="0"/>
          </p:cNvCxnSpPr>
          <p:nvPr/>
        </p:nvCxnSpPr>
        <p:spPr bwMode="auto">
          <a:xfrm rot="5400000">
            <a:off x="3352800" y="1155700"/>
            <a:ext cx="457200" cy="1752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58" name="Rectangle 10">
            <a:hlinkClick r:id="rId6" action="ppaction://hlinksldjump"/>
          </p:cNvPr>
          <p:cNvSpPr>
            <a:spLocks noChangeArrowheads="1"/>
          </p:cNvSpPr>
          <p:nvPr/>
        </p:nvSpPr>
        <p:spPr bwMode="auto">
          <a:xfrm>
            <a:off x="2411413" y="4221163"/>
            <a:ext cx="1512887"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Ausschreib..-unterlagen </a:t>
            </a:r>
          </a:p>
          <a:p>
            <a:pPr algn="ctr"/>
            <a:r>
              <a:rPr lang="de-DE" sz="1000" b="0">
                <a:solidFill>
                  <a:schemeClr val="accent2"/>
                </a:solidFill>
              </a:rPr>
              <a:t>erstellen/bekannt machen</a:t>
            </a:r>
          </a:p>
        </p:txBody>
      </p:sp>
      <p:cxnSp>
        <p:nvCxnSpPr>
          <p:cNvPr id="2059" name="AutoShape 11"/>
          <p:cNvCxnSpPr>
            <a:cxnSpLocks noChangeShapeType="1"/>
            <a:endCxn id="206888" idx="1"/>
          </p:cNvCxnSpPr>
          <p:nvPr/>
        </p:nvCxnSpPr>
        <p:spPr bwMode="auto">
          <a:xfrm rot="5400000">
            <a:off x="2368550" y="2740025"/>
            <a:ext cx="379413" cy="315913"/>
          </a:xfrm>
          <a:prstGeom prst="bentConnector4">
            <a:avLst>
              <a:gd name="adj1" fmla="val 28454"/>
              <a:gd name="adj2" fmla="val 17236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0" name="AutoShape 12"/>
          <p:cNvCxnSpPr>
            <a:cxnSpLocks noChangeShapeType="1"/>
            <a:stCxn id="206858" idx="1"/>
          </p:cNvCxnSpPr>
          <p:nvPr/>
        </p:nvCxnSpPr>
        <p:spPr bwMode="auto">
          <a:xfrm rot="10800000" flipH="1" flipV="1">
            <a:off x="2411413" y="4411663"/>
            <a:ext cx="1587" cy="4191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61" name="Rectangle 13">
            <a:hlinkClick r:id="rId4" action="ppaction://hlinksldjump"/>
          </p:cNvPr>
          <p:cNvSpPr>
            <a:spLocks noChangeArrowheads="1"/>
          </p:cNvSpPr>
          <p:nvPr/>
        </p:nvSpPr>
        <p:spPr bwMode="auto">
          <a:xfrm>
            <a:off x="4229100" y="2946400"/>
            <a:ext cx="14224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Benchmarkteam finden</a:t>
            </a:r>
          </a:p>
        </p:txBody>
      </p:sp>
      <p:cxnSp>
        <p:nvCxnSpPr>
          <p:cNvPr id="2062" name="AutoShape 14"/>
          <p:cNvCxnSpPr>
            <a:cxnSpLocks noChangeShapeType="1"/>
          </p:cNvCxnSpPr>
          <p:nvPr/>
        </p:nvCxnSpPr>
        <p:spPr bwMode="auto">
          <a:xfrm rot="5400000">
            <a:off x="4152900" y="2794000"/>
            <a:ext cx="381000" cy="228600"/>
          </a:xfrm>
          <a:prstGeom prst="bentConnector4">
            <a:avLst>
              <a:gd name="adj1" fmla="val 30000"/>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3" name="AutoShape 15"/>
          <p:cNvCxnSpPr>
            <a:cxnSpLocks noChangeShapeType="1"/>
            <a:stCxn id="206861" idx="1"/>
          </p:cNvCxnSpPr>
          <p:nvPr/>
        </p:nvCxnSpPr>
        <p:spPr bwMode="auto">
          <a:xfrm rot="10800000" flipH="1" flipV="1">
            <a:off x="4229100" y="30988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64" name="Rectangle 16">
            <a:hlinkClick r:id="rId3" action="ppaction://hlinksldjump"/>
          </p:cNvPr>
          <p:cNvSpPr>
            <a:spLocks noChangeArrowheads="1"/>
          </p:cNvSpPr>
          <p:nvPr/>
        </p:nvSpPr>
        <p:spPr bwMode="auto">
          <a:xfrm>
            <a:off x="723900" y="2946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Notwendigkeit</a:t>
            </a:r>
            <a:br>
              <a:rPr lang="de-DE" sz="1000" b="0">
                <a:solidFill>
                  <a:schemeClr val="accent2"/>
                </a:solidFill>
              </a:rPr>
            </a:br>
            <a:r>
              <a:rPr lang="de-DE" sz="1000" b="0">
                <a:solidFill>
                  <a:schemeClr val="accent2"/>
                </a:solidFill>
              </a:rPr>
              <a:t>feststellen</a:t>
            </a:r>
          </a:p>
        </p:txBody>
      </p:sp>
      <p:sp>
        <p:nvSpPr>
          <p:cNvPr id="206865" name="Rectangle 17">
            <a:hlinkClick r:id="rId7" action="ppaction://hlinksldjump"/>
          </p:cNvPr>
          <p:cNvSpPr>
            <a:spLocks noChangeArrowheads="1"/>
          </p:cNvSpPr>
          <p:nvPr/>
        </p:nvSpPr>
        <p:spPr bwMode="auto">
          <a:xfrm>
            <a:off x="723900" y="3708400"/>
            <a:ext cx="12192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Projektablauf</a:t>
            </a:r>
            <a:br>
              <a:rPr lang="de-DE" sz="1000" b="0">
                <a:solidFill>
                  <a:schemeClr val="accent2"/>
                </a:solidFill>
              </a:rPr>
            </a:br>
            <a:r>
              <a:rPr lang="de-DE" sz="1000" b="0">
                <a:solidFill>
                  <a:schemeClr val="accent2"/>
                </a:solidFill>
              </a:rPr>
              <a:t>planen/</a:t>
            </a:r>
          </a:p>
          <a:p>
            <a:pPr algn="ctr"/>
            <a:r>
              <a:rPr lang="de-DE" sz="1000" b="0">
                <a:solidFill>
                  <a:schemeClr val="accent2"/>
                </a:solidFill>
              </a:rPr>
              <a:t>Projekt anmelden</a:t>
            </a:r>
          </a:p>
        </p:txBody>
      </p:sp>
      <p:cxnSp>
        <p:nvCxnSpPr>
          <p:cNvPr id="2066" name="AutoShape 18"/>
          <p:cNvCxnSpPr>
            <a:cxnSpLocks noChangeShapeType="1"/>
          </p:cNvCxnSpPr>
          <p:nvPr/>
        </p:nvCxnSpPr>
        <p:spPr bwMode="auto">
          <a:xfrm rot="5400000">
            <a:off x="647700" y="2794000"/>
            <a:ext cx="381000" cy="228600"/>
          </a:xfrm>
          <a:prstGeom prst="bentConnector4">
            <a:avLst>
              <a:gd name="adj1" fmla="val 30000"/>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19"/>
          <p:cNvCxnSpPr>
            <a:cxnSpLocks noChangeShapeType="1"/>
            <a:stCxn id="206864" idx="1"/>
            <a:endCxn id="206865" idx="1"/>
          </p:cNvCxnSpPr>
          <p:nvPr/>
        </p:nvCxnSpPr>
        <p:spPr bwMode="auto">
          <a:xfrm rot="10800000" flipH="1" flipV="1">
            <a:off x="723900" y="3098800"/>
            <a:ext cx="1588" cy="8763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68" name="Rectangle 20">
            <a:hlinkClick r:id="rId8" action="ppaction://hlinksldjump"/>
          </p:cNvPr>
          <p:cNvSpPr>
            <a:spLocks noChangeArrowheads="1"/>
          </p:cNvSpPr>
          <p:nvPr/>
        </p:nvSpPr>
        <p:spPr bwMode="auto">
          <a:xfrm>
            <a:off x="4229100" y="3708400"/>
            <a:ext cx="1350963" cy="296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Testszenarien für</a:t>
            </a:r>
          </a:p>
          <a:p>
            <a:pPr algn="ctr"/>
            <a:r>
              <a:rPr lang="de-DE" sz="1000" b="0">
                <a:solidFill>
                  <a:schemeClr val="accent2"/>
                </a:solidFill>
              </a:rPr>
              <a:t>Benchmark entwickeln</a:t>
            </a:r>
          </a:p>
        </p:txBody>
      </p:sp>
      <p:sp>
        <p:nvSpPr>
          <p:cNvPr id="206869" name="Rectangle 21">
            <a:hlinkClick r:id="rId9" action="ppaction://hlinksldjump"/>
          </p:cNvPr>
          <p:cNvSpPr>
            <a:spLocks noChangeArrowheads="1"/>
          </p:cNvSpPr>
          <p:nvPr/>
        </p:nvSpPr>
        <p:spPr bwMode="auto">
          <a:xfrm>
            <a:off x="55245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Pilotsystem</a:t>
            </a:r>
          </a:p>
          <a:p>
            <a:pPr algn="ctr"/>
            <a:r>
              <a:rPr lang="de-DE" sz="1200" b="0">
                <a:solidFill>
                  <a:schemeClr val="accent2"/>
                </a:solidFill>
              </a:rPr>
              <a:t> (out of the box)</a:t>
            </a:r>
          </a:p>
        </p:txBody>
      </p:sp>
      <p:sp>
        <p:nvSpPr>
          <p:cNvPr id="206870" name="Rectangle 22">
            <a:hlinkClick r:id="rId10" action="ppaction://hlinksldjump"/>
          </p:cNvPr>
          <p:cNvSpPr>
            <a:spLocks noChangeArrowheads="1"/>
          </p:cNvSpPr>
          <p:nvPr/>
        </p:nvSpPr>
        <p:spPr bwMode="auto">
          <a:xfrm>
            <a:off x="6057900" y="2946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Pilotsystem</a:t>
            </a:r>
          </a:p>
          <a:p>
            <a:pPr algn="ctr"/>
            <a:r>
              <a:rPr lang="de-DE" sz="1000" b="0">
                <a:solidFill>
                  <a:schemeClr val="accent2"/>
                </a:solidFill>
              </a:rPr>
              <a:t>einrichten</a:t>
            </a:r>
          </a:p>
        </p:txBody>
      </p:sp>
      <p:sp>
        <p:nvSpPr>
          <p:cNvPr id="206871" name="Rectangle 23">
            <a:hlinkClick r:id="rId11" action="ppaction://hlinksldjump"/>
          </p:cNvPr>
          <p:cNvSpPr>
            <a:spLocks noChangeArrowheads="1"/>
          </p:cNvSpPr>
          <p:nvPr/>
        </p:nvSpPr>
        <p:spPr bwMode="auto">
          <a:xfrm>
            <a:off x="6057900" y="3708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Testszenarien</a:t>
            </a:r>
          </a:p>
          <a:p>
            <a:pPr algn="ctr"/>
            <a:r>
              <a:rPr lang="de-DE" sz="1000" b="0">
                <a:solidFill>
                  <a:schemeClr val="accent2"/>
                </a:solidFill>
              </a:rPr>
              <a:t>durchführen</a:t>
            </a:r>
          </a:p>
        </p:txBody>
      </p:sp>
      <p:sp>
        <p:nvSpPr>
          <p:cNvPr id="206872" name="Rectangle 24"/>
          <p:cNvSpPr>
            <a:spLocks noChangeArrowheads="1"/>
          </p:cNvSpPr>
          <p:nvPr/>
        </p:nvSpPr>
        <p:spPr bwMode="auto">
          <a:xfrm>
            <a:off x="6057900" y="3327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t>Pilotanwender</a:t>
            </a:r>
          </a:p>
          <a:p>
            <a:pPr algn="ctr"/>
            <a:r>
              <a:rPr lang="de-DE" sz="1000" b="0"/>
              <a:t>Schulen</a:t>
            </a:r>
          </a:p>
        </p:txBody>
      </p:sp>
      <p:cxnSp>
        <p:nvCxnSpPr>
          <p:cNvPr id="2073" name="AutoShape 25"/>
          <p:cNvCxnSpPr>
            <a:cxnSpLocks noChangeShapeType="1"/>
            <a:stCxn id="206869" idx="2"/>
            <a:endCxn id="206870" idx="1"/>
          </p:cNvCxnSpPr>
          <p:nvPr/>
        </p:nvCxnSpPr>
        <p:spPr bwMode="auto">
          <a:xfrm rot="5400000">
            <a:off x="5981700" y="2794000"/>
            <a:ext cx="381000" cy="228600"/>
          </a:xfrm>
          <a:prstGeom prst="bentConnector4">
            <a:avLst>
              <a:gd name="adj1" fmla="val 30000"/>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AutoShape 26"/>
          <p:cNvCxnSpPr>
            <a:cxnSpLocks noChangeShapeType="1"/>
            <a:stCxn id="206870" idx="1"/>
            <a:endCxn id="206872" idx="1"/>
          </p:cNvCxnSpPr>
          <p:nvPr/>
        </p:nvCxnSpPr>
        <p:spPr bwMode="auto">
          <a:xfrm rot="10800000" flipH="1" flipV="1">
            <a:off x="6057900" y="30988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AutoShape 27"/>
          <p:cNvCxnSpPr>
            <a:cxnSpLocks noChangeShapeType="1"/>
            <a:stCxn id="206872" idx="1"/>
            <a:endCxn id="206871" idx="1"/>
          </p:cNvCxnSpPr>
          <p:nvPr/>
        </p:nvCxnSpPr>
        <p:spPr bwMode="auto">
          <a:xfrm rot="10800000" flipH="1" flipV="1">
            <a:off x="6057900" y="34798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76" name="Rectangle 28"/>
          <p:cNvSpPr>
            <a:spLocks noChangeArrowheads="1"/>
          </p:cNvSpPr>
          <p:nvPr/>
        </p:nvSpPr>
        <p:spPr bwMode="auto">
          <a:xfrm>
            <a:off x="72771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Inbetriebnahme</a:t>
            </a:r>
          </a:p>
        </p:txBody>
      </p:sp>
      <p:sp>
        <p:nvSpPr>
          <p:cNvPr id="206877" name="Rectangle 29">
            <a:hlinkClick r:id="rId12" action="ppaction://hlinksldjump"/>
          </p:cNvPr>
          <p:cNvSpPr>
            <a:spLocks noChangeArrowheads="1"/>
          </p:cNvSpPr>
          <p:nvPr/>
        </p:nvSpPr>
        <p:spPr bwMode="auto">
          <a:xfrm>
            <a:off x="7810500" y="3784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Schulungskonzept</a:t>
            </a:r>
          </a:p>
          <a:p>
            <a:pPr algn="ctr"/>
            <a:r>
              <a:rPr lang="de-DE" sz="1000" b="0">
                <a:solidFill>
                  <a:schemeClr val="accent2"/>
                </a:solidFill>
              </a:rPr>
              <a:t>erstellen/Schulung</a:t>
            </a:r>
          </a:p>
        </p:txBody>
      </p:sp>
      <p:sp>
        <p:nvSpPr>
          <p:cNvPr id="2078" name="Rectangle 30"/>
          <p:cNvSpPr>
            <a:spLocks noChangeArrowheads="1"/>
          </p:cNvSpPr>
          <p:nvPr/>
        </p:nvSpPr>
        <p:spPr bwMode="auto">
          <a:xfrm>
            <a:off x="7810500" y="4165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t>Prozesse</a:t>
            </a:r>
          </a:p>
          <a:p>
            <a:pPr algn="ctr"/>
            <a:r>
              <a:rPr lang="de-DE" sz="1000" b="0"/>
              <a:t>implementieren</a:t>
            </a:r>
          </a:p>
        </p:txBody>
      </p:sp>
      <p:sp>
        <p:nvSpPr>
          <p:cNvPr id="206879" name="Rectangle 31">
            <a:hlinkClick r:id="rId13" action="ppaction://hlinksldjump"/>
          </p:cNvPr>
          <p:cNvSpPr>
            <a:spLocks noChangeArrowheads="1"/>
          </p:cNvSpPr>
          <p:nvPr/>
        </p:nvSpPr>
        <p:spPr bwMode="auto">
          <a:xfrm>
            <a:off x="7810500" y="3403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Betriebskonzept</a:t>
            </a:r>
          </a:p>
          <a:p>
            <a:pPr algn="ctr"/>
            <a:r>
              <a:rPr lang="de-DE" sz="1000" b="0">
                <a:solidFill>
                  <a:schemeClr val="accent2"/>
                </a:solidFill>
              </a:rPr>
              <a:t>erstellen</a:t>
            </a:r>
          </a:p>
        </p:txBody>
      </p:sp>
      <p:cxnSp>
        <p:nvCxnSpPr>
          <p:cNvPr id="2080" name="AutoShape 32"/>
          <p:cNvCxnSpPr>
            <a:cxnSpLocks noChangeShapeType="1"/>
            <a:stCxn id="206876" idx="2"/>
            <a:endCxn id="206877" idx="1"/>
          </p:cNvCxnSpPr>
          <p:nvPr/>
        </p:nvCxnSpPr>
        <p:spPr bwMode="auto">
          <a:xfrm rot="5400000">
            <a:off x="7315200" y="3213100"/>
            <a:ext cx="1219200" cy="228600"/>
          </a:xfrm>
          <a:prstGeom prst="bentConnector4">
            <a:avLst>
              <a:gd name="adj1" fmla="val 10806"/>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1" name="AutoShape 33"/>
          <p:cNvCxnSpPr>
            <a:cxnSpLocks noChangeShapeType="1"/>
            <a:stCxn id="206877" idx="1"/>
            <a:endCxn id="206879" idx="1"/>
          </p:cNvCxnSpPr>
          <p:nvPr/>
        </p:nvCxnSpPr>
        <p:spPr bwMode="auto">
          <a:xfrm rot="10800000" flipH="1">
            <a:off x="7810500" y="35560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2" name="AutoShape 34"/>
          <p:cNvCxnSpPr>
            <a:cxnSpLocks noChangeShapeType="1"/>
            <a:stCxn id="206879" idx="1"/>
            <a:endCxn id="2078" idx="1"/>
          </p:cNvCxnSpPr>
          <p:nvPr/>
        </p:nvCxnSpPr>
        <p:spPr bwMode="auto">
          <a:xfrm rot="10800000" flipH="1" flipV="1">
            <a:off x="7810500" y="3556000"/>
            <a:ext cx="1588" cy="762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3" name="AutoShape 35"/>
          <p:cNvCxnSpPr>
            <a:cxnSpLocks noChangeShapeType="1"/>
            <a:stCxn id="206853" idx="0"/>
            <a:endCxn id="206869" idx="0"/>
          </p:cNvCxnSpPr>
          <p:nvPr/>
        </p:nvCxnSpPr>
        <p:spPr bwMode="auto">
          <a:xfrm rot="5400000" flipV="1">
            <a:off x="5371306" y="1346994"/>
            <a:ext cx="1588" cy="18288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4" name="AutoShape 36"/>
          <p:cNvCxnSpPr>
            <a:cxnSpLocks noChangeShapeType="1"/>
          </p:cNvCxnSpPr>
          <p:nvPr/>
        </p:nvCxnSpPr>
        <p:spPr bwMode="auto">
          <a:xfrm rot="5400000" flipV="1">
            <a:off x="7200106" y="1346994"/>
            <a:ext cx="1588" cy="18288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85" name="Rectangle 37">
            <a:hlinkClick r:id="rId14" action="ppaction://hlinksldjump"/>
          </p:cNvPr>
          <p:cNvSpPr>
            <a:spLocks noChangeArrowheads="1"/>
          </p:cNvSpPr>
          <p:nvPr/>
        </p:nvSpPr>
        <p:spPr bwMode="auto">
          <a:xfrm>
            <a:off x="723900" y="3327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Projekt definieren</a:t>
            </a:r>
          </a:p>
        </p:txBody>
      </p:sp>
      <p:cxnSp>
        <p:nvCxnSpPr>
          <p:cNvPr id="2086" name="AutoShape 38"/>
          <p:cNvCxnSpPr>
            <a:cxnSpLocks noChangeShapeType="1"/>
            <a:stCxn id="206865" idx="1"/>
            <a:endCxn id="206885" idx="1"/>
          </p:cNvCxnSpPr>
          <p:nvPr/>
        </p:nvCxnSpPr>
        <p:spPr bwMode="auto">
          <a:xfrm rot="10800000" flipH="1">
            <a:off x="723900" y="3479800"/>
            <a:ext cx="1588" cy="4953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87" name="Rectangle 39">
            <a:hlinkClick r:id="rId15" action="ppaction://hlinksldjump"/>
          </p:cNvPr>
          <p:cNvSpPr>
            <a:spLocks noChangeArrowheads="1"/>
          </p:cNvSpPr>
          <p:nvPr/>
        </p:nvSpPr>
        <p:spPr bwMode="auto">
          <a:xfrm>
            <a:off x="2400300" y="3327400"/>
            <a:ext cx="1447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Benutzeranforderungen </a:t>
            </a:r>
          </a:p>
          <a:p>
            <a:pPr algn="ctr"/>
            <a:r>
              <a:rPr lang="de-DE" sz="1000" b="0">
                <a:solidFill>
                  <a:schemeClr val="accent2"/>
                </a:solidFill>
              </a:rPr>
              <a:t>erstellen (Sommer 2006)</a:t>
            </a:r>
          </a:p>
        </p:txBody>
      </p:sp>
      <p:sp>
        <p:nvSpPr>
          <p:cNvPr id="206888" name="Rectangle 40">
            <a:hlinkClick r:id="rId5" action="ppaction://hlinksldjump"/>
          </p:cNvPr>
          <p:cNvSpPr>
            <a:spLocks noChangeArrowheads="1"/>
          </p:cNvSpPr>
          <p:nvPr/>
        </p:nvSpPr>
        <p:spPr bwMode="auto">
          <a:xfrm>
            <a:off x="2400300" y="2924175"/>
            <a:ext cx="1450975" cy="327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Projekt-Team</a:t>
            </a:r>
          </a:p>
          <a:p>
            <a:pPr algn="ctr"/>
            <a:r>
              <a:rPr lang="de-DE" sz="1000" b="0">
                <a:solidFill>
                  <a:schemeClr val="accent2"/>
                </a:solidFill>
              </a:rPr>
              <a:t>Festlegen Frühjahr 2006</a:t>
            </a:r>
          </a:p>
        </p:txBody>
      </p:sp>
      <p:sp>
        <p:nvSpPr>
          <p:cNvPr id="206889" name="Rectangle 41">
            <a:hlinkClick r:id="rId16" action="ppaction://hlinksldjump"/>
          </p:cNvPr>
          <p:cNvSpPr>
            <a:spLocks noChangeArrowheads="1"/>
          </p:cNvSpPr>
          <p:nvPr/>
        </p:nvSpPr>
        <p:spPr bwMode="auto">
          <a:xfrm>
            <a:off x="4229100" y="4089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dirty="0">
                <a:solidFill>
                  <a:schemeClr val="accent2"/>
                </a:solidFill>
              </a:rPr>
              <a:t>Anbieter begutachten</a:t>
            </a:r>
          </a:p>
          <a:p>
            <a:pPr algn="ctr"/>
            <a:r>
              <a:rPr lang="de-DE" sz="1000" b="0" dirty="0">
                <a:solidFill>
                  <a:schemeClr val="accent2"/>
                </a:solidFill>
              </a:rPr>
              <a:t>(Benchmark)</a:t>
            </a:r>
          </a:p>
        </p:txBody>
      </p:sp>
      <p:cxnSp>
        <p:nvCxnSpPr>
          <p:cNvPr id="2090" name="AutoShape 42"/>
          <p:cNvCxnSpPr>
            <a:cxnSpLocks noChangeShapeType="1"/>
            <a:endCxn id="206889" idx="1"/>
          </p:cNvCxnSpPr>
          <p:nvPr/>
        </p:nvCxnSpPr>
        <p:spPr bwMode="auto">
          <a:xfrm rot="16200000" flipH="1">
            <a:off x="3733800" y="3746500"/>
            <a:ext cx="762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91" name="Rectangle 43">
            <a:hlinkClick r:id="rId17" action="ppaction://hlinksldjump"/>
          </p:cNvPr>
          <p:cNvSpPr>
            <a:spLocks noChangeArrowheads="1"/>
          </p:cNvSpPr>
          <p:nvPr/>
        </p:nvSpPr>
        <p:spPr bwMode="auto">
          <a:xfrm>
            <a:off x="6057900" y="4089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Pilot bewerten </a:t>
            </a:r>
          </a:p>
          <a:p>
            <a:pPr algn="ctr"/>
            <a:r>
              <a:rPr lang="de-DE" sz="1000" b="0">
                <a:solidFill>
                  <a:schemeClr val="accent2"/>
                </a:solidFill>
              </a:rPr>
              <a:t>Anfang 2008</a:t>
            </a:r>
          </a:p>
        </p:txBody>
      </p:sp>
      <p:cxnSp>
        <p:nvCxnSpPr>
          <p:cNvPr id="2092" name="AutoShape 44"/>
          <p:cNvCxnSpPr>
            <a:cxnSpLocks noChangeShapeType="1"/>
            <a:endCxn id="206891" idx="1"/>
          </p:cNvCxnSpPr>
          <p:nvPr/>
        </p:nvCxnSpPr>
        <p:spPr bwMode="auto">
          <a:xfrm rot="16200000" flipH="1">
            <a:off x="5753100" y="3937000"/>
            <a:ext cx="381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93" name="Rectangle 45">
            <a:hlinkClick r:id="rId6" action="ppaction://hlinksldjump"/>
          </p:cNvPr>
          <p:cNvSpPr>
            <a:spLocks noChangeArrowheads="1"/>
          </p:cNvSpPr>
          <p:nvPr/>
        </p:nvSpPr>
        <p:spPr bwMode="auto">
          <a:xfrm>
            <a:off x="2411413" y="4678363"/>
            <a:ext cx="1368425"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Systemanbieter</a:t>
            </a:r>
          </a:p>
          <a:p>
            <a:pPr algn="ctr"/>
            <a:r>
              <a:rPr lang="de-DE" sz="1000" b="0">
                <a:solidFill>
                  <a:schemeClr val="accent2"/>
                </a:solidFill>
              </a:rPr>
              <a:t>finden (Herbst 2006)</a:t>
            </a:r>
          </a:p>
        </p:txBody>
      </p:sp>
      <p:sp>
        <p:nvSpPr>
          <p:cNvPr id="206894" name="Rectangle 46">
            <a:hlinkClick r:id="rId18" action="ppaction://hlinksldjump"/>
          </p:cNvPr>
          <p:cNvSpPr>
            <a:spLocks noChangeArrowheads="1"/>
          </p:cNvSpPr>
          <p:nvPr/>
        </p:nvSpPr>
        <p:spPr bwMode="auto">
          <a:xfrm>
            <a:off x="2411413" y="3802063"/>
            <a:ext cx="1295400" cy="319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Marktstudie </a:t>
            </a:r>
          </a:p>
          <a:p>
            <a:pPr algn="ctr"/>
            <a:r>
              <a:rPr lang="de-DE" sz="1000" b="0">
                <a:solidFill>
                  <a:schemeClr val="accent2"/>
                </a:solidFill>
              </a:rPr>
              <a:t>(Sommer 2006)</a:t>
            </a:r>
          </a:p>
        </p:txBody>
      </p:sp>
      <p:cxnSp>
        <p:nvCxnSpPr>
          <p:cNvPr id="2095" name="AutoShape 47"/>
          <p:cNvCxnSpPr>
            <a:cxnSpLocks noChangeShapeType="1"/>
            <a:stCxn id="206887" idx="1"/>
            <a:endCxn id="206894" idx="1"/>
          </p:cNvCxnSpPr>
          <p:nvPr/>
        </p:nvCxnSpPr>
        <p:spPr bwMode="auto">
          <a:xfrm rot="10800000" flipH="1" flipV="1">
            <a:off x="2400300" y="3517900"/>
            <a:ext cx="11113" cy="444500"/>
          </a:xfrm>
          <a:prstGeom prst="bentConnector3">
            <a:avLst>
              <a:gd name="adj1" fmla="val -20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6" name="AutoShape 48"/>
          <p:cNvCxnSpPr>
            <a:cxnSpLocks noChangeShapeType="1"/>
            <a:endCxn id="206893" idx="1"/>
          </p:cNvCxnSpPr>
          <p:nvPr/>
        </p:nvCxnSpPr>
        <p:spPr bwMode="auto">
          <a:xfrm rot="16200000" flipH="1">
            <a:off x="2106613" y="4525963"/>
            <a:ext cx="381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97" name="Rectangle 49">
            <a:hlinkClick r:id="rId19" action="ppaction://hlinksldjump"/>
          </p:cNvPr>
          <p:cNvSpPr>
            <a:spLocks noChangeArrowheads="1"/>
          </p:cNvSpPr>
          <p:nvPr/>
        </p:nvSpPr>
        <p:spPr bwMode="auto">
          <a:xfrm>
            <a:off x="4229100" y="4470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dirty="0">
                <a:solidFill>
                  <a:schemeClr val="accent2"/>
                </a:solidFill>
              </a:rPr>
              <a:t>System auswählen</a:t>
            </a:r>
          </a:p>
          <a:p>
            <a:pPr algn="ctr"/>
            <a:r>
              <a:rPr lang="de-DE" sz="1000" b="0" dirty="0">
                <a:solidFill>
                  <a:schemeClr val="accent2"/>
                </a:solidFill>
              </a:rPr>
              <a:t>Ende 2007</a:t>
            </a:r>
          </a:p>
        </p:txBody>
      </p:sp>
      <p:cxnSp>
        <p:nvCxnSpPr>
          <p:cNvPr id="2098" name="AutoShape 50"/>
          <p:cNvCxnSpPr>
            <a:cxnSpLocks noChangeShapeType="1"/>
            <a:endCxn id="206897" idx="1"/>
          </p:cNvCxnSpPr>
          <p:nvPr/>
        </p:nvCxnSpPr>
        <p:spPr bwMode="auto">
          <a:xfrm rot="16200000" flipH="1">
            <a:off x="3924300" y="4318000"/>
            <a:ext cx="381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99" name="Rectangle 51">
            <a:hlinkClick r:id="rId20" action="ppaction://hlinksldjump"/>
          </p:cNvPr>
          <p:cNvSpPr>
            <a:spLocks noChangeArrowheads="1"/>
          </p:cNvSpPr>
          <p:nvPr/>
        </p:nvSpPr>
        <p:spPr bwMode="auto">
          <a:xfrm>
            <a:off x="7810500" y="3022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Pflichtenheft</a:t>
            </a:r>
          </a:p>
          <a:p>
            <a:pPr algn="ctr"/>
            <a:r>
              <a:rPr lang="de-DE" sz="1000" b="0">
                <a:solidFill>
                  <a:schemeClr val="accent2"/>
                </a:solidFill>
              </a:rPr>
              <a:t>mit Anbieter erstellen</a:t>
            </a:r>
          </a:p>
        </p:txBody>
      </p:sp>
      <p:cxnSp>
        <p:nvCxnSpPr>
          <p:cNvPr id="2100" name="AutoShape 52"/>
          <p:cNvCxnSpPr>
            <a:cxnSpLocks noChangeShapeType="1"/>
            <a:endCxn id="206899" idx="1"/>
          </p:cNvCxnSpPr>
          <p:nvPr/>
        </p:nvCxnSpPr>
        <p:spPr bwMode="auto">
          <a:xfrm rot="16200000" flipH="1">
            <a:off x="7543800" y="2908300"/>
            <a:ext cx="3048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901" name="Rectangle 53"/>
          <p:cNvSpPr>
            <a:spLocks noChangeArrowheads="1"/>
          </p:cNvSpPr>
          <p:nvPr/>
        </p:nvSpPr>
        <p:spPr bwMode="auto">
          <a:xfrm>
            <a:off x="7816850" y="567055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Alt-Daten</a:t>
            </a:r>
          </a:p>
          <a:p>
            <a:pPr algn="ctr"/>
            <a:r>
              <a:rPr lang="de-DE" sz="1000" b="0">
                <a:solidFill>
                  <a:schemeClr val="accent2"/>
                </a:solidFill>
              </a:rPr>
              <a:t>importieren</a:t>
            </a:r>
          </a:p>
        </p:txBody>
      </p:sp>
      <p:sp>
        <p:nvSpPr>
          <p:cNvPr id="206902" name="Rectangle 54">
            <a:hlinkClick r:id="rId21" action="ppaction://hlinksldjump"/>
          </p:cNvPr>
          <p:cNvSpPr>
            <a:spLocks noChangeArrowheads="1"/>
          </p:cNvSpPr>
          <p:nvPr/>
        </p:nvSpPr>
        <p:spPr bwMode="auto">
          <a:xfrm>
            <a:off x="7810500" y="4546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Produktivsystem</a:t>
            </a:r>
          </a:p>
          <a:p>
            <a:pPr algn="ctr"/>
            <a:r>
              <a:rPr lang="de-DE" sz="1000" b="0">
                <a:solidFill>
                  <a:schemeClr val="accent2"/>
                </a:solidFill>
              </a:rPr>
              <a:t>Fertigstellen (2009</a:t>
            </a:r>
            <a:r>
              <a:rPr lang="de-DE" sz="1000">
                <a:solidFill>
                  <a:schemeClr val="accent2"/>
                </a:solidFill>
              </a:rPr>
              <a:t>)</a:t>
            </a:r>
          </a:p>
        </p:txBody>
      </p:sp>
      <p:sp>
        <p:nvSpPr>
          <p:cNvPr id="206903" name="Rectangle 55"/>
          <p:cNvSpPr>
            <a:spLocks noChangeArrowheads="1"/>
          </p:cNvSpPr>
          <p:nvPr/>
        </p:nvSpPr>
        <p:spPr bwMode="auto">
          <a:xfrm>
            <a:off x="7816850" y="605155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sz="1000" b="0">
              <a:solidFill>
                <a:schemeClr val="accent2"/>
              </a:solidFill>
            </a:endParaRPr>
          </a:p>
          <a:p>
            <a:pPr algn="ctr"/>
            <a:r>
              <a:rPr lang="de-DE" sz="1000" b="0">
                <a:solidFill>
                  <a:schemeClr val="accent2"/>
                </a:solidFill>
              </a:rPr>
              <a:t>Schnittstellen</a:t>
            </a:r>
          </a:p>
          <a:p>
            <a:pPr algn="ctr"/>
            <a:r>
              <a:rPr lang="de-DE" sz="1000" b="0">
                <a:solidFill>
                  <a:schemeClr val="accent2"/>
                </a:solidFill>
              </a:rPr>
              <a:t>implementieren</a:t>
            </a:r>
          </a:p>
          <a:p>
            <a:pPr algn="ctr"/>
            <a:endParaRPr lang="de-DE" sz="1000" b="0"/>
          </a:p>
        </p:txBody>
      </p:sp>
      <p:cxnSp>
        <p:nvCxnSpPr>
          <p:cNvPr id="2104" name="AutoShape 56"/>
          <p:cNvCxnSpPr>
            <a:cxnSpLocks noChangeShapeType="1"/>
            <a:endCxn id="206902" idx="1"/>
          </p:cNvCxnSpPr>
          <p:nvPr/>
        </p:nvCxnSpPr>
        <p:spPr bwMode="auto">
          <a:xfrm rot="16200000" flipH="1">
            <a:off x="7505700" y="4394200"/>
            <a:ext cx="381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5" name="AutoShape 57"/>
          <p:cNvCxnSpPr>
            <a:cxnSpLocks noChangeShapeType="1"/>
            <a:stCxn id="206902" idx="1"/>
            <a:endCxn id="206920" idx="1"/>
          </p:cNvCxnSpPr>
          <p:nvPr/>
        </p:nvCxnSpPr>
        <p:spPr bwMode="auto">
          <a:xfrm rot="10800000" flipH="1" flipV="1">
            <a:off x="7810500" y="4699000"/>
            <a:ext cx="31750" cy="571500"/>
          </a:xfrm>
          <a:prstGeom prst="bentConnector3">
            <a:avLst>
              <a:gd name="adj1" fmla="val -72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6" name="AutoShape 58"/>
          <p:cNvCxnSpPr>
            <a:cxnSpLocks noChangeShapeType="1"/>
            <a:stCxn id="206901" idx="1"/>
            <a:endCxn id="206903" idx="1"/>
          </p:cNvCxnSpPr>
          <p:nvPr/>
        </p:nvCxnSpPr>
        <p:spPr bwMode="auto">
          <a:xfrm rot="10800000" flipH="1" flipV="1">
            <a:off x="7816850" y="582295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907" name="Rectangle 59">
            <a:hlinkClick r:id="rId22" action="ppaction://hlinksldjump"/>
          </p:cNvPr>
          <p:cNvSpPr>
            <a:spLocks noChangeArrowheads="1"/>
          </p:cNvSpPr>
          <p:nvPr/>
        </p:nvSpPr>
        <p:spPr bwMode="auto">
          <a:xfrm>
            <a:off x="4229100" y="3327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Testdaten erstellen</a:t>
            </a:r>
            <a:r>
              <a:rPr lang="de-DE" sz="1000" b="0"/>
              <a:t> </a:t>
            </a:r>
          </a:p>
        </p:txBody>
      </p:sp>
      <p:cxnSp>
        <p:nvCxnSpPr>
          <p:cNvPr id="2108" name="AutoShape 60"/>
          <p:cNvCxnSpPr>
            <a:cxnSpLocks noChangeShapeType="1"/>
            <a:endCxn id="206868" idx="1"/>
          </p:cNvCxnSpPr>
          <p:nvPr/>
        </p:nvCxnSpPr>
        <p:spPr bwMode="auto">
          <a:xfrm>
            <a:off x="4000500" y="3857625"/>
            <a:ext cx="228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909" name="Text Box 61">
            <a:hlinkClick r:id="rId23" action="ppaction://hlinksldjump"/>
          </p:cNvPr>
          <p:cNvSpPr txBox="1">
            <a:spLocks noChangeArrowheads="1"/>
          </p:cNvSpPr>
          <p:nvPr/>
        </p:nvSpPr>
        <p:spPr bwMode="auto">
          <a:xfrm>
            <a:off x="755650" y="4365625"/>
            <a:ext cx="1219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1000" b="0">
                <a:solidFill>
                  <a:schemeClr val="accent2"/>
                </a:solidFill>
              </a:rPr>
              <a:t>Risiken und Abhängigkeiten</a:t>
            </a:r>
            <a:endParaRPr lang="en-GB" sz="1000" b="0">
              <a:solidFill>
                <a:schemeClr val="accent2"/>
              </a:solidFill>
            </a:endParaRPr>
          </a:p>
        </p:txBody>
      </p:sp>
      <p:sp>
        <p:nvSpPr>
          <p:cNvPr id="2110" name="Text Box 62">
            <a:hlinkClick r:id="rId24" action="ppaction://hlinksldjump"/>
          </p:cNvPr>
          <p:cNvSpPr txBox="1">
            <a:spLocks noChangeArrowheads="1"/>
          </p:cNvSpPr>
          <p:nvPr/>
        </p:nvSpPr>
        <p:spPr bwMode="auto">
          <a:xfrm>
            <a:off x="323850" y="1052513"/>
            <a:ext cx="1739900" cy="7397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400" b="0"/>
              <a:t>Start im Jahr 2000; </a:t>
            </a:r>
          </a:p>
          <a:p>
            <a:r>
              <a:rPr lang="en-US" sz="1400" b="0"/>
              <a:t>Erneuter Start:</a:t>
            </a:r>
          </a:p>
          <a:p>
            <a:r>
              <a:rPr lang="en-US" sz="1400" b="0"/>
              <a:t>Frühjahr 2006</a:t>
            </a:r>
            <a:endParaRPr lang="de-DE" sz="1400" b="0"/>
          </a:p>
        </p:txBody>
      </p:sp>
      <p:sp>
        <p:nvSpPr>
          <p:cNvPr id="2111" name="Line 63"/>
          <p:cNvSpPr>
            <a:spLocks noChangeShapeType="1"/>
          </p:cNvSpPr>
          <p:nvPr/>
        </p:nvSpPr>
        <p:spPr bwMode="auto">
          <a:xfrm>
            <a:off x="2627313" y="2865438"/>
            <a:ext cx="288925" cy="0"/>
          </a:xfrm>
          <a:prstGeom prst="line">
            <a:avLst/>
          </a:prstGeom>
          <a:noFill/>
          <a:ln w="793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6912" name="Text Box 64">
            <a:hlinkClick r:id="rId25" action="ppaction://hlinksldjump"/>
          </p:cNvPr>
          <p:cNvSpPr txBox="1">
            <a:spLocks noChangeArrowheads="1"/>
          </p:cNvSpPr>
          <p:nvPr/>
        </p:nvSpPr>
        <p:spPr bwMode="auto">
          <a:xfrm>
            <a:off x="4932363" y="5157788"/>
            <a:ext cx="2384425" cy="527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400" dirty="0" err="1"/>
              <a:t>Projektantrag</a:t>
            </a:r>
            <a:r>
              <a:rPr lang="en-US" sz="1400" dirty="0"/>
              <a:t> </a:t>
            </a:r>
            <a:r>
              <a:rPr lang="en-US" sz="1400" dirty="0" err="1"/>
              <a:t>ab</a:t>
            </a:r>
            <a:r>
              <a:rPr lang="en-US" sz="1400" dirty="0"/>
              <a:t> </a:t>
            </a:r>
            <a:r>
              <a:rPr lang="en-US" sz="1400" dirty="0" err="1"/>
              <a:t>Anf</a:t>
            </a:r>
            <a:r>
              <a:rPr lang="en-US" sz="1400" dirty="0"/>
              <a:t>. 2009 (</a:t>
            </a:r>
            <a:r>
              <a:rPr lang="en-US" sz="1400" dirty="0" err="1"/>
              <a:t>läuft</a:t>
            </a:r>
            <a:r>
              <a:rPr lang="en-US" sz="1400" dirty="0"/>
              <a:t> </a:t>
            </a:r>
            <a:r>
              <a:rPr lang="en-US" sz="1400" dirty="0" err="1"/>
              <a:t>noch</a:t>
            </a:r>
            <a:r>
              <a:rPr lang="en-US" sz="1400" dirty="0"/>
              <a:t> 3 </a:t>
            </a:r>
            <a:r>
              <a:rPr lang="en-US" sz="1400" dirty="0" err="1"/>
              <a:t>Jahre</a:t>
            </a:r>
            <a:r>
              <a:rPr lang="en-US" sz="1400" dirty="0"/>
              <a:t>)</a:t>
            </a:r>
          </a:p>
        </p:txBody>
      </p:sp>
      <p:sp>
        <p:nvSpPr>
          <p:cNvPr id="206913" name="Line 65"/>
          <p:cNvSpPr>
            <a:spLocks noChangeShapeType="1"/>
          </p:cNvSpPr>
          <p:nvPr/>
        </p:nvSpPr>
        <p:spPr bwMode="auto">
          <a:xfrm>
            <a:off x="7308850" y="5373688"/>
            <a:ext cx="503238"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6914" name="Text Box 66">
            <a:hlinkClick r:id="rId26" action="ppaction://hlinksldjump"/>
          </p:cNvPr>
          <p:cNvSpPr txBox="1">
            <a:spLocks noChangeArrowheads="1"/>
          </p:cNvSpPr>
          <p:nvPr/>
        </p:nvSpPr>
        <p:spPr bwMode="auto">
          <a:xfrm>
            <a:off x="4202113" y="6200775"/>
            <a:ext cx="1857375" cy="527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400"/>
              <a:t>Folgeprojekte</a:t>
            </a:r>
          </a:p>
          <a:p>
            <a:r>
              <a:rPr lang="en-US" sz="1400"/>
              <a:t>ab 2011?</a:t>
            </a:r>
          </a:p>
        </p:txBody>
      </p:sp>
      <p:sp>
        <p:nvSpPr>
          <p:cNvPr id="206915" name="Line 67"/>
          <p:cNvSpPr>
            <a:spLocks noChangeShapeType="1"/>
          </p:cNvSpPr>
          <p:nvPr/>
        </p:nvSpPr>
        <p:spPr bwMode="auto">
          <a:xfrm flipV="1">
            <a:off x="6057900" y="6165850"/>
            <a:ext cx="1754188" cy="298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6916" name="Rectangle 68">
            <a:hlinkClick r:id="rId27" action="ppaction://hlinksldjump"/>
          </p:cNvPr>
          <p:cNvSpPr>
            <a:spLocks noChangeArrowheads="1"/>
          </p:cNvSpPr>
          <p:nvPr/>
        </p:nvSpPr>
        <p:spPr bwMode="auto">
          <a:xfrm>
            <a:off x="6877050" y="638175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sz="1000" b="0"/>
          </a:p>
          <a:p>
            <a:pPr algn="ctr"/>
            <a:r>
              <a:rPr lang="de-DE" sz="1000" b="0">
                <a:solidFill>
                  <a:schemeClr val="accent2"/>
                </a:solidFill>
              </a:rPr>
              <a:t>Weitere Schulungen</a:t>
            </a:r>
          </a:p>
          <a:p>
            <a:pPr algn="ctr"/>
            <a:endParaRPr lang="de-DE" sz="1000" b="0"/>
          </a:p>
        </p:txBody>
      </p:sp>
      <p:sp>
        <p:nvSpPr>
          <p:cNvPr id="2117" name="Text Box 69">
            <a:hlinkClick r:id="rId28" action="ppaction://hlinksldjump"/>
          </p:cNvPr>
          <p:cNvSpPr txBox="1">
            <a:spLocks noChangeArrowheads="1"/>
          </p:cNvSpPr>
          <p:nvPr/>
        </p:nvSpPr>
        <p:spPr bwMode="auto">
          <a:xfrm>
            <a:off x="323850" y="5397500"/>
            <a:ext cx="220027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600">
                <a:solidFill>
                  <a:srgbClr val="CC3300"/>
                </a:solidFill>
              </a:rPr>
              <a:t>KDS-Vor-Vorführung</a:t>
            </a:r>
          </a:p>
        </p:txBody>
      </p:sp>
      <p:sp>
        <p:nvSpPr>
          <p:cNvPr id="2118" name="Text Box 70">
            <a:hlinkClick r:id="rId29" action="ppaction://hlinksldjump"/>
          </p:cNvPr>
          <p:cNvSpPr txBox="1">
            <a:spLocks noChangeArrowheads="1"/>
          </p:cNvSpPr>
          <p:nvPr/>
        </p:nvSpPr>
        <p:spPr bwMode="auto">
          <a:xfrm>
            <a:off x="323850" y="6118225"/>
            <a:ext cx="1017588"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600">
                <a:solidFill>
                  <a:srgbClr val="CC3300"/>
                </a:solidFill>
              </a:rPr>
              <a:t>Specials</a:t>
            </a:r>
            <a:endParaRPr lang="de-DE" sz="1600">
              <a:solidFill>
                <a:srgbClr val="CC3300"/>
              </a:solidFill>
            </a:endParaRPr>
          </a:p>
        </p:txBody>
      </p:sp>
      <p:sp>
        <p:nvSpPr>
          <p:cNvPr id="2119" name="Text Box 71"/>
          <p:cNvSpPr txBox="1">
            <a:spLocks noChangeArrowheads="1"/>
          </p:cNvSpPr>
          <p:nvPr/>
        </p:nvSpPr>
        <p:spPr bwMode="auto">
          <a:xfrm>
            <a:off x="7380288" y="836613"/>
            <a:ext cx="1330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000" b="0"/>
              <a:t>K. Wittenburg –MDI-</a:t>
            </a:r>
          </a:p>
        </p:txBody>
      </p:sp>
      <p:sp>
        <p:nvSpPr>
          <p:cNvPr id="206920" name="Text Box 72">
            <a:hlinkClick r:id="rId30" action="ppaction://hlinksldjump"/>
          </p:cNvPr>
          <p:cNvSpPr txBox="1">
            <a:spLocks noChangeArrowheads="1"/>
          </p:cNvSpPr>
          <p:nvPr/>
        </p:nvSpPr>
        <p:spPr bwMode="auto">
          <a:xfrm>
            <a:off x="7842250" y="4991100"/>
            <a:ext cx="1187450"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000" b="0">
                <a:solidFill>
                  <a:schemeClr val="accent2"/>
                </a:solidFill>
              </a:rPr>
              <a:t>Upgrades instal-lieren mit allen Anforderg. 2010</a:t>
            </a:r>
          </a:p>
        </p:txBody>
      </p:sp>
      <p:cxnSp>
        <p:nvCxnSpPr>
          <p:cNvPr id="2121" name="AutoShape 73"/>
          <p:cNvCxnSpPr>
            <a:cxnSpLocks noChangeShapeType="1"/>
            <a:stCxn id="206894" idx="1"/>
            <a:endCxn id="206858" idx="1"/>
          </p:cNvCxnSpPr>
          <p:nvPr/>
        </p:nvCxnSpPr>
        <p:spPr bwMode="auto">
          <a:xfrm rot="10800000" flipH="1" flipV="1">
            <a:off x="2411413" y="3962400"/>
            <a:ext cx="1587" cy="449263"/>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2" name="AutoShape 74"/>
          <p:cNvCxnSpPr>
            <a:cxnSpLocks noChangeShapeType="1"/>
            <a:stCxn id="206888" idx="1"/>
            <a:endCxn id="206887" idx="1"/>
          </p:cNvCxnSpPr>
          <p:nvPr/>
        </p:nvCxnSpPr>
        <p:spPr bwMode="auto">
          <a:xfrm rot="10800000" flipH="1" flipV="1">
            <a:off x="2400300" y="3087688"/>
            <a:ext cx="1588" cy="430212"/>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3" name="AutoShape 75"/>
          <p:cNvCxnSpPr>
            <a:cxnSpLocks noChangeShapeType="1"/>
            <a:stCxn id="206865" idx="1"/>
            <a:endCxn id="206909" idx="1"/>
          </p:cNvCxnSpPr>
          <p:nvPr/>
        </p:nvCxnSpPr>
        <p:spPr bwMode="auto">
          <a:xfrm rot="10800000" flipH="1" flipV="1">
            <a:off x="723900" y="3975100"/>
            <a:ext cx="31750" cy="593725"/>
          </a:xfrm>
          <a:prstGeom prst="bentConnector3">
            <a:avLst>
              <a:gd name="adj1" fmla="val -72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4" name="AutoShape 76"/>
          <p:cNvCxnSpPr>
            <a:cxnSpLocks noChangeShapeType="1"/>
            <a:stCxn id="206920" idx="1"/>
            <a:endCxn id="206901" idx="1"/>
          </p:cNvCxnSpPr>
          <p:nvPr/>
        </p:nvCxnSpPr>
        <p:spPr bwMode="auto">
          <a:xfrm rot="10800000" flipV="1">
            <a:off x="7816850" y="5270500"/>
            <a:ext cx="25400" cy="552450"/>
          </a:xfrm>
          <a:prstGeom prst="bentConnector3">
            <a:avLst>
              <a:gd name="adj1" fmla="val 10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5" name="AutoShape 77"/>
          <p:cNvCxnSpPr>
            <a:cxnSpLocks noChangeShapeType="1"/>
            <a:stCxn id="206916" idx="0"/>
            <a:endCxn id="206903" idx="1"/>
          </p:cNvCxnSpPr>
          <p:nvPr/>
        </p:nvCxnSpPr>
        <p:spPr bwMode="auto">
          <a:xfrm rot="-5400000">
            <a:off x="7562850" y="6127750"/>
            <a:ext cx="177800" cy="3302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6" name="Straight Connector 2"/>
          <p:cNvCxnSpPr>
            <a:cxnSpLocks noChangeShapeType="1"/>
          </p:cNvCxnSpPr>
          <p:nvPr/>
        </p:nvCxnSpPr>
        <p:spPr bwMode="auto">
          <a:xfrm flipH="1">
            <a:off x="7092950" y="6013450"/>
            <a:ext cx="48895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7" name="TextBox 3"/>
          <p:cNvSpPr txBox="1">
            <a:spLocks noChangeArrowheads="1"/>
          </p:cNvSpPr>
          <p:nvPr/>
        </p:nvSpPr>
        <p:spPr bwMode="auto">
          <a:xfrm>
            <a:off x="6243638" y="5783263"/>
            <a:ext cx="849312"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200" b="0"/>
              <a:t>Upgrades</a:t>
            </a:r>
          </a:p>
          <a:p>
            <a:r>
              <a:rPr lang="en-US" sz="1200" b="0"/>
              <a:t>2011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6852"/>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mph" presetSubtype="1" grpId="0" nodeType="clickEffect">
                                  <p:stCondLst>
                                    <p:cond delay="0"/>
                                  </p:stCondLst>
                                  <p:childTnLst>
                                    <p:set>
                                      <p:cBhvr override="childStyle">
                                        <p:cTn id="6" dur="indefinite"/>
                                        <p:tgtEl>
                                          <p:spTgt spid="206852">
                                            <p:txEl>
                                              <p:charRg st="4294967295" end="4294967295"/>
                                            </p:txEl>
                                          </p:spTgt>
                                        </p:tgtEl>
                                        <p:attrNameLst>
                                          <p:attrName>style.color</p:attrName>
                                        </p:attrNameLst>
                                      </p:cBhvr>
                                      <p:to>
                                        <p:clrVal>
                                          <a:schemeClr val="tx1"/>
                                        </p:clrVal>
                                      </p:to>
                                    </p:set>
                                  </p:childTnLst>
                                </p:cTn>
                              </p:par>
                              <p:par>
                                <p:cTn id="7" presetID="3" presetClass="emph" presetSubtype="2" fill="hold" grpId="0" nodeType="withEffect">
                                  <p:stCondLst>
                                    <p:cond delay="0"/>
                                  </p:stCondLst>
                                  <p:childTnLst>
                                    <p:animClr clrSpc="rgb" dir="cw">
                                      <p:cBhvr override="childStyle">
                                        <p:cTn id="8" dur="500" fill="hold"/>
                                        <p:tgtEl>
                                          <p:spTgt spid="206864"/>
                                        </p:tgtEl>
                                        <p:attrNameLst>
                                          <p:attrName>style.color</p:attrName>
                                        </p:attrNameLst>
                                      </p:cBhvr>
                                      <p:to>
                                        <a:schemeClr val="tx1"/>
                                      </p:to>
                                    </p:animClr>
                                  </p:childTnLst>
                                </p:cTn>
                              </p:par>
                              <p:par>
                                <p:cTn id="9" presetID="3" presetClass="emph" presetSubtype="2" fill="hold" grpId="0" nodeType="withEffect">
                                  <p:stCondLst>
                                    <p:cond delay="0"/>
                                  </p:stCondLst>
                                  <p:childTnLst>
                                    <p:animClr clrSpc="rgb" dir="cw">
                                      <p:cBhvr override="childStyle">
                                        <p:cTn id="10" dur="500" fill="hold"/>
                                        <p:tgtEl>
                                          <p:spTgt spid="206885"/>
                                        </p:tgtEl>
                                        <p:attrNameLst>
                                          <p:attrName>style.color</p:attrName>
                                        </p:attrNameLst>
                                      </p:cBhvr>
                                      <p:to>
                                        <a:schemeClr val="tx1"/>
                                      </p:to>
                                    </p:animClr>
                                  </p:childTnLst>
                                </p:cTn>
                              </p:par>
                              <p:par>
                                <p:cTn id="11" presetID="3" presetClass="emph" presetSubtype="2" fill="hold" grpId="0" nodeType="withEffect">
                                  <p:stCondLst>
                                    <p:cond delay="0"/>
                                  </p:stCondLst>
                                  <p:childTnLst>
                                    <p:animClr clrSpc="rgb" dir="cw">
                                      <p:cBhvr override="childStyle">
                                        <p:cTn id="12" dur="500" fill="hold"/>
                                        <p:tgtEl>
                                          <p:spTgt spid="206865">
                                            <p:txEl>
                                              <p:charRg st="4294967295" end="4294967295"/>
                                            </p:txEl>
                                          </p:spTgt>
                                        </p:tgtEl>
                                        <p:attrNameLst>
                                          <p:attrName>style.color</p:attrName>
                                        </p:attrNameLst>
                                      </p:cBhvr>
                                      <p:to>
                                        <a:schemeClr val="tx1"/>
                                      </p:to>
                                    </p:animClr>
                                  </p:childTnLst>
                                </p:cTn>
                              </p:par>
                              <p:par>
                                <p:cTn id="13" presetID="3" presetClass="emph" presetSubtype="2" fill="hold" grpId="0" nodeType="withEffect">
                                  <p:stCondLst>
                                    <p:cond delay="0"/>
                                  </p:stCondLst>
                                  <p:childTnLst>
                                    <p:animClr clrSpc="rgb" dir="cw">
                                      <p:cBhvr override="childStyle">
                                        <p:cTn id="14" dur="500" fill="hold"/>
                                        <p:tgtEl>
                                          <p:spTgt spid="206909">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852"/>
                  </p:tgtEl>
                </p:cond>
              </p:nextCondLst>
            </p:seq>
            <p:seq concurrent="1" nextAc="seek">
              <p:cTn id="15" restart="whenNotActive" fill="hold" evtFilter="cancelBubble" nodeType="interactiveSeq">
                <p:stCondLst>
                  <p:cond evt="onClick" delay="0">
                    <p:tgtEl>
                      <p:spTgt spid="20685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3" presetClass="emph" presetSubtype="1" grpId="0" nodeType="clickEffect">
                                  <p:stCondLst>
                                    <p:cond delay="0"/>
                                  </p:stCondLst>
                                  <p:childTnLst>
                                    <p:set>
                                      <p:cBhvr override="childStyle">
                                        <p:cTn id="19" dur="indefinite"/>
                                        <p:tgtEl>
                                          <p:spTgt spid="206854">
                                            <p:txEl>
                                              <p:charRg st="4294967295" end="4294967295"/>
                                            </p:txEl>
                                          </p:spTgt>
                                        </p:tgtEl>
                                        <p:attrNameLst>
                                          <p:attrName>style.color</p:attrName>
                                        </p:attrNameLst>
                                      </p:cBhvr>
                                      <p:to>
                                        <p:clrVal>
                                          <a:schemeClr val="tx1"/>
                                        </p:clrVal>
                                      </p:to>
                                    </p:set>
                                  </p:childTnLst>
                                </p:cTn>
                              </p:par>
                              <p:par>
                                <p:cTn id="20" presetID="3" presetClass="emph" presetSubtype="2" fill="hold" grpId="0" nodeType="withEffect">
                                  <p:stCondLst>
                                    <p:cond delay="0"/>
                                  </p:stCondLst>
                                  <p:childTnLst>
                                    <p:animClr clrSpc="rgb" dir="cw">
                                      <p:cBhvr override="childStyle">
                                        <p:cTn id="21" dur="500" fill="hold"/>
                                        <p:tgtEl>
                                          <p:spTgt spid="206893">
                                            <p:txEl>
                                              <p:charRg st="4294967295" end="4294967295"/>
                                            </p:txEl>
                                          </p:spTgt>
                                        </p:tgtEl>
                                        <p:attrNameLst>
                                          <p:attrName>style.color</p:attrName>
                                        </p:attrNameLst>
                                      </p:cBhvr>
                                      <p:to>
                                        <a:schemeClr val="tx1"/>
                                      </p:to>
                                    </p:animClr>
                                  </p:childTnLst>
                                </p:cTn>
                              </p:par>
                              <p:par>
                                <p:cTn id="22" presetID="3" presetClass="emph" presetSubtype="2" fill="hold" grpId="0" nodeType="withEffect">
                                  <p:stCondLst>
                                    <p:cond delay="0"/>
                                  </p:stCondLst>
                                  <p:childTnLst>
                                    <p:animClr clrSpc="rgb" dir="cw">
                                      <p:cBhvr override="childStyle">
                                        <p:cTn id="23" dur="500" fill="hold"/>
                                        <p:tgtEl>
                                          <p:spTgt spid="206858">
                                            <p:txEl>
                                              <p:charRg st="4294967295" end="4294967295"/>
                                            </p:txEl>
                                          </p:spTgt>
                                        </p:tgtEl>
                                        <p:attrNameLst>
                                          <p:attrName>style.color</p:attrName>
                                        </p:attrNameLst>
                                      </p:cBhvr>
                                      <p:to>
                                        <a:schemeClr val="tx1"/>
                                      </p:to>
                                    </p:animClr>
                                  </p:childTnLst>
                                </p:cTn>
                              </p:par>
                              <p:par>
                                <p:cTn id="24" presetID="3" presetClass="emph" presetSubtype="2" fill="hold" grpId="0" nodeType="withEffect">
                                  <p:stCondLst>
                                    <p:cond delay="0"/>
                                  </p:stCondLst>
                                  <p:childTnLst>
                                    <p:animClr clrSpc="rgb" dir="cw">
                                      <p:cBhvr override="childStyle">
                                        <p:cTn id="25" dur="500" fill="hold"/>
                                        <p:tgtEl>
                                          <p:spTgt spid="206894">
                                            <p:txEl>
                                              <p:charRg st="4294967295" end="4294967295"/>
                                            </p:txEl>
                                          </p:spTgt>
                                        </p:tgtEl>
                                        <p:attrNameLst>
                                          <p:attrName>style.color</p:attrName>
                                        </p:attrNameLst>
                                      </p:cBhvr>
                                      <p:to>
                                        <a:schemeClr val="tx1"/>
                                      </p:to>
                                    </p:animClr>
                                  </p:childTnLst>
                                </p:cTn>
                              </p:par>
                              <p:par>
                                <p:cTn id="26" presetID="3" presetClass="emph" presetSubtype="2" fill="hold" grpId="0" nodeType="withEffect">
                                  <p:stCondLst>
                                    <p:cond delay="0"/>
                                  </p:stCondLst>
                                  <p:childTnLst>
                                    <p:animClr clrSpc="rgb" dir="cw">
                                      <p:cBhvr override="childStyle">
                                        <p:cTn id="27" dur="500" fill="hold"/>
                                        <p:tgtEl>
                                          <p:spTgt spid="206887">
                                            <p:txEl>
                                              <p:charRg st="4294967295" end="4294967295"/>
                                            </p:txEl>
                                          </p:spTgt>
                                        </p:tgtEl>
                                        <p:attrNameLst>
                                          <p:attrName>style.color</p:attrName>
                                        </p:attrNameLst>
                                      </p:cBhvr>
                                      <p:to>
                                        <a:schemeClr val="tx1"/>
                                      </p:to>
                                    </p:animClr>
                                  </p:childTnLst>
                                </p:cTn>
                              </p:par>
                              <p:par>
                                <p:cTn id="28" presetID="3" presetClass="emph" presetSubtype="2" fill="hold" grpId="0" nodeType="withEffect">
                                  <p:stCondLst>
                                    <p:cond delay="0"/>
                                  </p:stCondLst>
                                  <p:childTnLst>
                                    <p:animClr clrSpc="rgb" dir="cw">
                                      <p:cBhvr override="childStyle">
                                        <p:cTn id="29" dur="500" fill="hold"/>
                                        <p:tgtEl>
                                          <p:spTgt spid="206888">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854"/>
                  </p:tgtEl>
                </p:cond>
              </p:nextCondLst>
            </p:seq>
            <p:seq concurrent="1" nextAc="seek">
              <p:cTn id="30" restart="whenNotActive" fill="hold" evtFilter="cancelBubble" nodeType="interactiveSeq">
                <p:stCondLst>
                  <p:cond evt="onClick" delay="0">
                    <p:tgtEl>
                      <p:spTgt spid="20685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 presetClass="emph" presetSubtype="1" grpId="0" nodeType="clickEffect">
                                  <p:stCondLst>
                                    <p:cond delay="0"/>
                                  </p:stCondLst>
                                  <p:childTnLst>
                                    <p:set>
                                      <p:cBhvr override="childStyle">
                                        <p:cTn id="34" dur="indefinite"/>
                                        <p:tgtEl>
                                          <p:spTgt spid="206853">
                                            <p:txEl>
                                              <p:charRg st="4294967295" end="4294967295"/>
                                            </p:txEl>
                                          </p:spTgt>
                                        </p:tgtEl>
                                        <p:attrNameLst>
                                          <p:attrName>style.color</p:attrName>
                                        </p:attrNameLst>
                                      </p:cBhvr>
                                      <p:to>
                                        <p:clrVal>
                                          <a:schemeClr val="tx1"/>
                                        </p:clrVal>
                                      </p:to>
                                    </p:set>
                                  </p:childTnLst>
                                </p:cTn>
                              </p:par>
                              <p:par>
                                <p:cTn id="35" presetID="3" presetClass="emph" presetSubtype="1" grpId="0" nodeType="withEffect">
                                  <p:stCondLst>
                                    <p:cond delay="0"/>
                                  </p:stCondLst>
                                  <p:childTnLst>
                                    <p:set>
                                      <p:cBhvr override="childStyle">
                                        <p:cTn id="36" dur="indefinite"/>
                                        <p:tgtEl>
                                          <p:spTgt spid="206861">
                                            <p:txEl>
                                              <p:charRg st="4294967295" end="4294967295"/>
                                            </p:txEl>
                                          </p:spTgt>
                                        </p:tgtEl>
                                        <p:attrNameLst>
                                          <p:attrName>style.color</p:attrName>
                                        </p:attrNameLst>
                                      </p:cBhvr>
                                      <p:to>
                                        <p:clrVal>
                                          <a:schemeClr val="tx1"/>
                                        </p:clrVal>
                                      </p:to>
                                    </p:set>
                                  </p:childTnLst>
                                </p:cTn>
                              </p:par>
                              <p:par>
                                <p:cTn id="37" presetID="3" presetClass="emph" presetSubtype="1" grpId="0" nodeType="withEffect">
                                  <p:stCondLst>
                                    <p:cond delay="0"/>
                                  </p:stCondLst>
                                  <p:childTnLst>
                                    <p:set>
                                      <p:cBhvr override="childStyle">
                                        <p:cTn id="38" dur="indefinite"/>
                                        <p:tgtEl>
                                          <p:spTgt spid="206907">
                                            <p:txEl>
                                              <p:charRg st="4294967295" end="4294967295"/>
                                            </p:txEl>
                                          </p:spTgt>
                                        </p:tgtEl>
                                        <p:attrNameLst>
                                          <p:attrName>style.color</p:attrName>
                                        </p:attrNameLst>
                                      </p:cBhvr>
                                      <p:to>
                                        <p:clrVal>
                                          <a:schemeClr val="tx1"/>
                                        </p:clrVal>
                                      </p:to>
                                    </p:set>
                                  </p:childTnLst>
                                </p:cTn>
                              </p:par>
                              <p:par>
                                <p:cTn id="39" presetID="3" presetClass="emph" presetSubtype="1" grpId="0" nodeType="withEffect">
                                  <p:stCondLst>
                                    <p:cond delay="0"/>
                                  </p:stCondLst>
                                  <p:childTnLst>
                                    <p:set>
                                      <p:cBhvr override="childStyle">
                                        <p:cTn id="40" dur="indefinite"/>
                                        <p:tgtEl>
                                          <p:spTgt spid="206868">
                                            <p:txEl>
                                              <p:charRg st="4294967295" end="4294967295"/>
                                            </p:txEl>
                                          </p:spTgt>
                                        </p:tgtEl>
                                        <p:attrNameLst>
                                          <p:attrName>style.color</p:attrName>
                                        </p:attrNameLst>
                                      </p:cBhvr>
                                      <p:to>
                                        <p:clrVal>
                                          <a:schemeClr val="tx1"/>
                                        </p:clrVal>
                                      </p:to>
                                    </p:set>
                                  </p:childTnLst>
                                </p:cTn>
                              </p:par>
                              <p:par>
                                <p:cTn id="41" presetID="3" presetClass="emph" presetSubtype="1" grpId="0" nodeType="withEffect">
                                  <p:stCondLst>
                                    <p:cond delay="0"/>
                                  </p:stCondLst>
                                  <p:childTnLst>
                                    <p:set>
                                      <p:cBhvr override="childStyle">
                                        <p:cTn id="42" dur="indefinite"/>
                                        <p:tgtEl>
                                          <p:spTgt spid="206889">
                                            <p:txEl>
                                              <p:charRg st="4294967295" end="4294967295"/>
                                            </p:txEl>
                                          </p:spTgt>
                                        </p:tgtEl>
                                        <p:attrNameLst>
                                          <p:attrName>style.color</p:attrName>
                                        </p:attrNameLst>
                                      </p:cBhvr>
                                      <p:to>
                                        <p:clrVal>
                                          <a:schemeClr val="tx1"/>
                                        </p:clrVal>
                                      </p:to>
                                    </p:set>
                                  </p:childTnLst>
                                </p:cTn>
                              </p:par>
                              <p:par>
                                <p:cTn id="43" presetID="3" presetClass="emph" presetSubtype="1" grpId="0" nodeType="withEffect">
                                  <p:stCondLst>
                                    <p:cond delay="0"/>
                                  </p:stCondLst>
                                  <p:childTnLst>
                                    <p:set>
                                      <p:cBhvr override="childStyle">
                                        <p:cTn id="44" dur="indefinite"/>
                                        <p:tgtEl>
                                          <p:spTgt spid="206897">
                                            <p:txEl>
                                              <p:charRg st="4294967295" end="4294967295"/>
                                            </p:txEl>
                                          </p:spTgt>
                                        </p:tgtEl>
                                        <p:attrNameLst>
                                          <p:attrName>style.color</p:attrName>
                                        </p:attrNameLst>
                                      </p:cBhvr>
                                      <p:to>
                                        <p:clrVal>
                                          <a:schemeClr val="tx1"/>
                                        </p:clrVal>
                                      </p:to>
                                    </p:set>
                                  </p:childTnLst>
                                </p:cTn>
                              </p:par>
                            </p:childTnLst>
                          </p:cTn>
                        </p:par>
                      </p:childTnLst>
                    </p:cTn>
                  </p:par>
                </p:childTnLst>
              </p:cTn>
              <p:nextCondLst>
                <p:cond evt="onClick" delay="0">
                  <p:tgtEl>
                    <p:spTgt spid="206853"/>
                  </p:tgtEl>
                </p:cond>
              </p:nextCondLst>
            </p:seq>
            <p:seq concurrent="1" nextAc="seek">
              <p:cTn id="45" restart="whenNotActive" fill="hold" evtFilter="cancelBubble" nodeType="interactiveSeq">
                <p:stCondLst>
                  <p:cond evt="onClick" delay="0">
                    <p:tgtEl>
                      <p:spTgt spid="206869"/>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 presetClass="emph" presetSubtype="1" grpId="0" nodeType="clickEffect">
                                  <p:stCondLst>
                                    <p:cond delay="0"/>
                                  </p:stCondLst>
                                  <p:childTnLst>
                                    <p:set>
                                      <p:cBhvr override="childStyle">
                                        <p:cTn id="49" dur="indefinite"/>
                                        <p:tgtEl>
                                          <p:spTgt spid="206869">
                                            <p:txEl>
                                              <p:charRg st="4294967295" end="4294967295"/>
                                            </p:txEl>
                                          </p:spTgt>
                                        </p:tgtEl>
                                        <p:attrNameLst>
                                          <p:attrName>style.color</p:attrName>
                                        </p:attrNameLst>
                                      </p:cBhvr>
                                      <p:to>
                                        <p:clrVal>
                                          <a:schemeClr val="tx1"/>
                                        </p:clrVal>
                                      </p:to>
                                    </p:set>
                                  </p:childTnLst>
                                </p:cTn>
                              </p:par>
                            </p:childTnLst>
                          </p:cTn>
                        </p:par>
                        <p:par>
                          <p:cTn id="50" fill="hold" nodeType="afterGroup">
                            <p:stCondLst>
                              <p:cond delay="0"/>
                            </p:stCondLst>
                            <p:childTnLst>
                              <p:par>
                                <p:cTn id="51" presetID="3" presetClass="emph" presetSubtype="2" fill="hold" grpId="0" nodeType="afterEffect">
                                  <p:stCondLst>
                                    <p:cond delay="0"/>
                                  </p:stCondLst>
                                  <p:childTnLst>
                                    <p:animClr clrSpc="rgb" dir="cw">
                                      <p:cBhvr override="childStyle">
                                        <p:cTn id="52" dur="500" fill="hold"/>
                                        <p:tgtEl>
                                          <p:spTgt spid="206872">
                                            <p:txEl>
                                              <p:charRg st="4294967295" end="4294967295"/>
                                            </p:txEl>
                                          </p:spTgt>
                                        </p:tgtEl>
                                        <p:attrNameLst>
                                          <p:attrName>style.color</p:attrName>
                                        </p:attrNameLst>
                                      </p:cBhvr>
                                      <p:to>
                                        <a:schemeClr val="tx1"/>
                                      </p:to>
                                    </p:animClr>
                                  </p:childTnLst>
                                </p:cTn>
                              </p:par>
                            </p:childTnLst>
                          </p:cTn>
                        </p:par>
                        <p:par>
                          <p:cTn id="53" fill="hold" nodeType="afterGroup">
                            <p:stCondLst>
                              <p:cond delay="500"/>
                            </p:stCondLst>
                            <p:childTnLst>
                              <p:par>
                                <p:cTn id="54" presetID="3" presetClass="emph" presetSubtype="2" fill="hold" grpId="0" nodeType="afterEffect">
                                  <p:stCondLst>
                                    <p:cond delay="0"/>
                                  </p:stCondLst>
                                  <p:childTnLst>
                                    <p:animClr clrSpc="rgb" dir="cw">
                                      <p:cBhvr override="childStyle">
                                        <p:cTn id="55" dur="500" fill="hold"/>
                                        <p:tgtEl>
                                          <p:spTgt spid="206870"/>
                                        </p:tgtEl>
                                        <p:attrNameLst>
                                          <p:attrName>style.color</p:attrName>
                                        </p:attrNameLst>
                                      </p:cBhvr>
                                      <p:to>
                                        <a:schemeClr val="tx1"/>
                                      </p:to>
                                    </p:animClr>
                                  </p:childTnLst>
                                </p:cTn>
                              </p:par>
                            </p:childTnLst>
                          </p:cTn>
                        </p:par>
                        <p:par>
                          <p:cTn id="56" fill="hold" nodeType="afterGroup">
                            <p:stCondLst>
                              <p:cond delay="1000"/>
                            </p:stCondLst>
                            <p:childTnLst>
                              <p:par>
                                <p:cTn id="57" presetID="3" presetClass="emph" presetSubtype="2" fill="hold" grpId="0" nodeType="afterEffect">
                                  <p:stCondLst>
                                    <p:cond delay="0"/>
                                  </p:stCondLst>
                                  <p:childTnLst>
                                    <p:animClr clrSpc="rgb" dir="cw">
                                      <p:cBhvr override="childStyle">
                                        <p:cTn id="58" dur="500" fill="hold"/>
                                        <p:tgtEl>
                                          <p:spTgt spid="206871"/>
                                        </p:tgtEl>
                                        <p:attrNameLst>
                                          <p:attrName>style.color</p:attrName>
                                        </p:attrNameLst>
                                      </p:cBhvr>
                                      <p:to>
                                        <a:schemeClr val="tx1"/>
                                      </p:to>
                                    </p:animClr>
                                  </p:childTnLst>
                                </p:cTn>
                              </p:par>
                            </p:childTnLst>
                          </p:cTn>
                        </p:par>
                        <p:par>
                          <p:cTn id="59" fill="hold" nodeType="afterGroup">
                            <p:stCondLst>
                              <p:cond delay="1500"/>
                            </p:stCondLst>
                            <p:childTnLst>
                              <p:par>
                                <p:cTn id="60" presetID="3" presetClass="emph" presetSubtype="2" fill="hold" grpId="0" nodeType="afterEffect">
                                  <p:stCondLst>
                                    <p:cond delay="0"/>
                                  </p:stCondLst>
                                  <p:childTnLst>
                                    <p:animClr clrSpc="rgb" dir="cw">
                                      <p:cBhvr override="childStyle">
                                        <p:cTn id="61" dur="500" fill="hold"/>
                                        <p:tgtEl>
                                          <p:spTgt spid="206891"/>
                                        </p:tgtEl>
                                        <p:attrNameLst>
                                          <p:attrName>style.color</p:attrName>
                                        </p:attrNameLst>
                                      </p:cBhvr>
                                      <p:to>
                                        <a:schemeClr val="tx1"/>
                                      </p:to>
                                    </p:animClr>
                                  </p:childTnLst>
                                </p:cTn>
                              </p:par>
                            </p:childTnLst>
                          </p:cTn>
                        </p:par>
                      </p:childTnLst>
                    </p:cTn>
                  </p:par>
                </p:childTnLst>
              </p:cTn>
              <p:nextCondLst>
                <p:cond evt="onClick" delay="0">
                  <p:tgtEl>
                    <p:spTgt spid="206869"/>
                  </p:tgtEl>
                </p:cond>
              </p:nextCondLst>
            </p:seq>
            <p:seq concurrent="1" nextAc="seek">
              <p:cTn id="62" restart="whenNotActive" fill="hold" evtFilter="cancelBubble" nodeType="interactiveSeq">
                <p:stCondLst>
                  <p:cond evt="onClick" delay="0">
                    <p:tgtEl>
                      <p:spTgt spid="20687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mph" presetSubtype="1" grpId="0" nodeType="clickEffect">
                                  <p:stCondLst>
                                    <p:cond delay="0"/>
                                  </p:stCondLst>
                                  <p:childTnLst>
                                    <p:set>
                                      <p:cBhvr override="childStyle">
                                        <p:cTn id="66" dur="indefinite"/>
                                        <p:tgtEl>
                                          <p:spTgt spid="206876"/>
                                        </p:tgtEl>
                                        <p:attrNameLst>
                                          <p:attrName>style.color</p:attrName>
                                        </p:attrNameLst>
                                      </p:cBhvr>
                                      <p:to>
                                        <p:clrVal>
                                          <a:schemeClr val="tx1"/>
                                        </p:clrVal>
                                      </p:to>
                                    </p:set>
                                  </p:childTnLst>
                                </p:cTn>
                              </p:par>
                            </p:childTnLst>
                          </p:cTn>
                        </p:par>
                      </p:childTnLst>
                    </p:cTn>
                  </p:par>
                </p:childTnLst>
              </p:cTn>
              <p:nextCondLst>
                <p:cond evt="onClick" delay="0">
                  <p:tgtEl>
                    <p:spTgt spid="206876"/>
                  </p:tgtEl>
                </p:cond>
              </p:nextCondLst>
            </p:seq>
            <p:seq concurrent="1" nextAc="seek">
              <p:cTn id="67" restart="whenNotActive" fill="hold" evtFilter="cancelBubble" nodeType="interactiveSeq">
                <p:stCondLst>
                  <p:cond evt="onClick" delay="0">
                    <p:tgtEl>
                      <p:spTgt spid="206901"/>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ntr" presetSubtype="0" fill="hold" grpId="0" nodeType="withEffect">
                                  <p:stCondLst>
                                    <p:cond delay="0"/>
                                  </p:stCondLst>
                                  <p:childTnLst>
                                    <p:set>
                                      <p:cBhvr>
                                        <p:cTn id="71" dur="1" fill="hold">
                                          <p:stCondLst>
                                            <p:cond delay="0"/>
                                          </p:stCondLst>
                                        </p:cTn>
                                        <p:tgtEl>
                                          <p:spTgt spid="20691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06913"/>
                                        </p:tgtEl>
                                        <p:attrNameLst>
                                          <p:attrName>style.visibility</p:attrName>
                                        </p:attrNameLst>
                                      </p:cBhvr>
                                      <p:to>
                                        <p:strVal val="visible"/>
                                      </p:to>
                                    </p:set>
                                  </p:childTnLst>
                                </p:cTn>
                              </p:par>
                              <p:par>
                                <p:cTn id="74" presetID="3" presetClass="emph" presetSubtype="2" fill="hold" grpId="0" nodeType="withEffect">
                                  <p:stCondLst>
                                    <p:cond delay="0"/>
                                  </p:stCondLst>
                                  <p:childTnLst>
                                    <p:animClr clrSpc="rgb" dir="cw">
                                      <p:cBhvr override="childStyle">
                                        <p:cTn id="75" dur="2000" fill="hold"/>
                                        <p:tgtEl>
                                          <p:spTgt spid="206901">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901"/>
                  </p:tgtEl>
                </p:cond>
              </p:nextCondLst>
            </p:seq>
            <p:seq concurrent="1" nextAc="seek">
              <p:cTn id="76" restart="whenNotActive" fill="hold" evtFilter="cancelBubble" nodeType="interactiveSeq">
                <p:stCondLst>
                  <p:cond evt="onClick" delay="0">
                    <p:tgtEl>
                      <p:spTgt spid="20690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 presetClass="entr" presetSubtype="0" fill="hold" grpId="0" nodeType="withEffect">
                                  <p:stCondLst>
                                    <p:cond delay="0"/>
                                  </p:stCondLst>
                                  <p:childTnLst>
                                    <p:set>
                                      <p:cBhvr>
                                        <p:cTn id="80" dur="1" fill="hold">
                                          <p:stCondLst>
                                            <p:cond delay="0"/>
                                          </p:stCondLst>
                                        </p:cTn>
                                        <p:tgtEl>
                                          <p:spTgt spid="20691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6915"/>
                                        </p:tgtEl>
                                        <p:attrNameLst>
                                          <p:attrName>style.visibility</p:attrName>
                                        </p:attrNameLst>
                                      </p:cBhvr>
                                      <p:to>
                                        <p:strVal val="visible"/>
                                      </p:to>
                                    </p:set>
                                  </p:childTnLst>
                                </p:cTn>
                              </p:par>
                              <p:par>
                                <p:cTn id="83" presetID="3" presetClass="emph" presetSubtype="2" fill="hold" grpId="0" nodeType="withEffect">
                                  <p:stCondLst>
                                    <p:cond delay="0"/>
                                  </p:stCondLst>
                                  <p:childTnLst>
                                    <p:animClr clrSpc="rgb" dir="cw">
                                      <p:cBhvr override="childStyle">
                                        <p:cTn id="84" dur="2000" fill="hold"/>
                                        <p:tgtEl>
                                          <p:spTgt spid="206903">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903"/>
                  </p:tgtEl>
                </p:cond>
              </p:nextCondLst>
            </p:seq>
            <p:seq concurrent="1" nextAc="seek">
              <p:cTn id="85" restart="whenNotActive" fill="hold" evtFilter="cancelBubble" nodeType="interactiveSeq">
                <p:stCondLst>
                  <p:cond evt="onClick" delay="0">
                    <p:tgtEl>
                      <p:spTgt spid="206916"/>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mph" presetSubtype="2" repeatCount="indefinite" fill="hold" grpId="0" nodeType="clickEffect">
                                  <p:stCondLst>
                                    <p:cond delay="0"/>
                                  </p:stCondLst>
                                  <p:childTnLst>
                                    <p:animClr clrSpc="rgb" dir="cw">
                                      <p:cBhvr override="childStyle">
                                        <p:cTn id="89" dur="2000" fill="hold"/>
                                        <p:tgtEl>
                                          <p:spTgt spid="206916">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916"/>
                  </p:tgtEl>
                </p:cond>
              </p:nextCondLst>
            </p:seq>
            <p:seq concurrent="1" nextAc="seek">
              <p:cTn id="90" restart="whenNotActive" fill="hold" evtFilter="cancelBubble" nodeType="interactiveSeq">
                <p:stCondLst>
                  <p:cond evt="onClick" delay="0">
                    <p:tgtEl>
                      <p:spTgt spid="206899"/>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3" presetClass="emph" presetSubtype="2" fill="hold" grpId="0" nodeType="clickEffect">
                                  <p:stCondLst>
                                    <p:cond delay="0"/>
                                  </p:stCondLst>
                                  <p:childTnLst>
                                    <p:animClr clrSpc="rgb" dir="cw">
                                      <p:cBhvr override="childStyle">
                                        <p:cTn id="94" dur="2000" fill="hold"/>
                                        <p:tgtEl>
                                          <p:spTgt spid="206899">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899"/>
                  </p:tgtEl>
                </p:cond>
              </p:nextCondLst>
            </p:seq>
            <p:seq concurrent="1" nextAc="seek">
              <p:cTn id="95" restart="whenNotActive" fill="hold" evtFilter="cancelBubble" nodeType="interactiveSeq">
                <p:stCondLst>
                  <p:cond evt="onClick" delay="0">
                    <p:tgtEl>
                      <p:spTgt spid="206879"/>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3" presetClass="emph" presetSubtype="2" fill="hold" grpId="0" nodeType="clickEffect">
                                  <p:stCondLst>
                                    <p:cond delay="0"/>
                                  </p:stCondLst>
                                  <p:childTnLst>
                                    <p:animClr clrSpc="rgb" dir="cw">
                                      <p:cBhvr override="childStyle">
                                        <p:cTn id="99" dur="2000" fill="hold"/>
                                        <p:tgtEl>
                                          <p:spTgt spid="206879">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879"/>
                  </p:tgtEl>
                </p:cond>
              </p:nextCondLst>
            </p:seq>
            <p:seq concurrent="1" nextAc="seek">
              <p:cTn id="100" restart="whenNotActive" fill="hold" evtFilter="cancelBubble" nodeType="interactiveSeq">
                <p:stCondLst>
                  <p:cond evt="onClick" delay="0">
                    <p:tgtEl>
                      <p:spTgt spid="20687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3" presetClass="emph" presetSubtype="2" fill="hold" grpId="0" nodeType="clickEffect">
                                  <p:stCondLst>
                                    <p:cond delay="0"/>
                                  </p:stCondLst>
                                  <p:childTnLst>
                                    <p:animClr clrSpc="rgb" dir="cw">
                                      <p:cBhvr override="childStyle">
                                        <p:cTn id="104" dur="2000" fill="hold"/>
                                        <p:tgtEl>
                                          <p:spTgt spid="206877">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877"/>
                  </p:tgtEl>
                </p:cond>
              </p:nextCondLst>
            </p:seq>
            <p:seq concurrent="1" nextAc="seek">
              <p:cTn id="105" restart="whenNotActive" fill="hold" evtFilter="cancelBubble" nodeType="interactiveSeq">
                <p:stCondLst>
                  <p:cond evt="onClick" delay="0">
                    <p:tgtEl>
                      <p:spTgt spid="206902"/>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3" presetClass="emph" presetSubtype="2" fill="hold" grpId="0" nodeType="clickEffect">
                                  <p:stCondLst>
                                    <p:cond delay="0"/>
                                  </p:stCondLst>
                                  <p:childTnLst>
                                    <p:animClr clrSpc="rgb" dir="cw">
                                      <p:cBhvr override="childStyle">
                                        <p:cTn id="109" dur="2000" fill="hold"/>
                                        <p:tgtEl>
                                          <p:spTgt spid="206902">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902"/>
                  </p:tgtEl>
                </p:cond>
              </p:nextCondLst>
            </p:seq>
            <p:seq concurrent="1" nextAc="seek">
              <p:cTn id="110" restart="whenNotActive" fill="hold" evtFilter="cancelBubble" nodeType="interactiveSeq">
                <p:stCondLst>
                  <p:cond evt="onClick" delay="0">
                    <p:tgtEl>
                      <p:spTgt spid="206920"/>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3" presetClass="emph" presetSubtype="2" fill="hold" grpId="0" nodeType="clickEffect">
                                  <p:stCondLst>
                                    <p:cond delay="0"/>
                                  </p:stCondLst>
                                  <p:childTnLst>
                                    <p:animClr clrSpc="rgb" dir="cw">
                                      <p:cBhvr override="childStyle">
                                        <p:cTn id="114" dur="2000" fill="hold"/>
                                        <p:tgtEl>
                                          <p:spTgt spid="206920">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6920"/>
                  </p:tgtEl>
                </p:cond>
              </p:nextCondLst>
            </p:seq>
          </p:childTnLst>
        </p:cTn>
      </p:par>
    </p:tnLst>
    <p:bldLst>
      <p:bldP spid="206852" grpId="0"/>
      <p:bldP spid="206853" grpId="0"/>
      <p:bldP spid="206854" grpId="0"/>
      <p:bldP spid="206858" grpId="0"/>
      <p:bldP spid="206861" grpId="0"/>
      <p:bldP spid="206864" grpId="0" animBg="1"/>
      <p:bldP spid="206865" grpId="0"/>
      <p:bldP spid="206868" grpId="0"/>
      <p:bldP spid="206869" grpId="0"/>
      <p:bldP spid="206870" grpId="0" animBg="1"/>
      <p:bldP spid="206871" grpId="0" animBg="1"/>
      <p:bldP spid="206872" grpId="0"/>
      <p:bldP spid="206876" grpId="0" animBg="1"/>
      <p:bldP spid="206877" grpId="0"/>
      <p:bldP spid="206879" grpId="0"/>
      <p:bldP spid="206885" grpId="0" animBg="1"/>
      <p:bldP spid="206887" grpId="0"/>
      <p:bldP spid="206888" grpId="0"/>
      <p:bldP spid="206889" grpId="0"/>
      <p:bldP spid="206891" grpId="0" animBg="1"/>
      <p:bldP spid="206893" grpId="0"/>
      <p:bldP spid="206894" grpId="0"/>
      <p:bldP spid="206897" grpId="0"/>
      <p:bldP spid="206899" grpId="0"/>
      <p:bldP spid="206901" grpId="0"/>
      <p:bldP spid="206902" grpId="0"/>
      <p:bldP spid="206903" grpId="0"/>
      <p:bldP spid="206907" grpId="0"/>
      <p:bldP spid="206909" grpId="0"/>
      <p:bldP spid="206912" grpId="0" animBg="1"/>
      <p:bldP spid="206913" grpId="0" animBg="1"/>
      <p:bldP spid="206914" grpId="0" animBg="1"/>
      <p:bldP spid="206915" grpId="0" animBg="1"/>
      <p:bldP spid="206916" grpId="0"/>
      <p:bldP spid="2069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115888"/>
            <a:ext cx="4524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Oval 7"/>
          <p:cNvSpPr>
            <a:spLocks noChangeArrowheads="1"/>
          </p:cNvSpPr>
          <p:nvPr/>
        </p:nvSpPr>
        <p:spPr bwMode="auto">
          <a:xfrm>
            <a:off x="4356100" y="476250"/>
            <a:ext cx="5040313" cy="13684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0" name="Text Box 8"/>
          <p:cNvSpPr txBox="1">
            <a:spLocks noChangeArrowheads="1"/>
          </p:cNvSpPr>
          <p:nvPr/>
        </p:nvSpPr>
        <p:spPr bwMode="auto">
          <a:xfrm>
            <a:off x="179388" y="1341438"/>
            <a:ext cx="5400675" cy="520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altLang="ko-KR">
                <a:ea typeface="굴림" charset="-127"/>
              </a:rPr>
              <a:t>Der Etat hängt aber zum größten Teil von dem Produkt ab, welches die Anforderungen erfüllen muss. Kommerzielle Produkte sind zwischen 100 000.- bis 150 000 .- € erhältlich. Möglicherweise sind daran aber Nachbesserungen/Dienstleistungen nötig, um das Produkt an DESY-Eigenheiten anzupassen. Dieses werden auf weitere 100 000.- € geschätzt. Interne Kosten durch die Mitarbeit am Projekt werden ebenfalls anfallen.</a:t>
            </a:r>
            <a:r>
              <a:rPr lang="en-US" altLang="ko-KR">
                <a:ea typeface="굴림" charset="-127"/>
              </a:rPr>
              <a:t> </a:t>
            </a:r>
            <a:endParaRPr lang="en-US"/>
          </a:p>
        </p:txBody>
      </p:sp>
      <p:sp>
        <p:nvSpPr>
          <p:cNvPr id="11270" name="AutoShape 9">
            <a:hlinkClick r:id="" action="ppaction://hlinkshowjump?jump=firstslide" highlightClick="1"/>
          </p:cNvPr>
          <p:cNvSpPr>
            <a:spLocks noChangeArrowheads="1"/>
          </p:cNvSpPr>
          <p:nvPr/>
        </p:nvSpPr>
        <p:spPr bwMode="auto">
          <a:xfrm>
            <a:off x="8172450" y="6165850"/>
            <a:ext cx="357188"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1080"/>
                                        </p:tgtEl>
                                        <p:attrNameLst>
                                          <p:attrName>style.visibility</p:attrName>
                                        </p:attrNameLst>
                                      </p:cBhvr>
                                      <p:to>
                                        <p:strVal val="visible"/>
                                      </p:to>
                                    </p:set>
                                    <p:anim calcmode="lin" valueType="num">
                                      <p:cBhvr>
                                        <p:cTn id="7" dur="1000" fill="hold"/>
                                        <p:tgtEl>
                                          <p:spTgt spid="131080"/>
                                        </p:tgtEl>
                                        <p:attrNameLst>
                                          <p:attrName>ppt_w</p:attrName>
                                        </p:attrNameLst>
                                      </p:cBhvr>
                                      <p:tavLst>
                                        <p:tav tm="0">
                                          <p:val>
                                            <p:strVal val="#ppt_w*0.70"/>
                                          </p:val>
                                        </p:tav>
                                        <p:tav tm="100000">
                                          <p:val>
                                            <p:strVal val="#ppt_w"/>
                                          </p:val>
                                        </p:tav>
                                      </p:tavLst>
                                    </p:anim>
                                    <p:anim calcmode="lin" valueType="num">
                                      <p:cBhvr>
                                        <p:cTn id="8" dur="1000" fill="hold"/>
                                        <p:tgtEl>
                                          <p:spTgt spid="131080"/>
                                        </p:tgtEl>
                                        <p:attrNameLst>
                                          <p:attrName>ppt_h</p:attrName>
                                        </p:attrNameLst>
                                      </p:cBhvr>
                                      <p:tavLst>
                                        <p:tav tm="0">
                                          <p:val>
                                            <p:strVal val="#ppt_h"/>
                                          </p:val>
                                        </p:tav>
                                        <p:tav tm="100000">
                                          <p:val>
                                            <p:strVal val="#ppt_h"/>
                                          </p:val>
                                        </p:tav>
                                      </p:tavLst>
                                    </p:anim>
                                    <p:animEffect transition="in" filter="fade">
                                      <p:cBhvr>
                                        <p:cTn id="9" dur="10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06400" y="228600"/>
            <a:ext cx="77724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r>
              <a:rPr lang="de-DE" sz="3600" b="0">
                <a:solidFill>
                  <a:schemeClr val="tx2"/>
                </a:solidFill>
                <a:latin typeface="Times New Roman" pitchFamily="18" charset="0"/>
              </a:rPr>
              <a:t>Risiken und Abhängigkeiten</a:t>
            </a:r>
          </a:p>
        </p:txBody>
      </p:sp>
      <p:sp>
        <p:nvSpPr>
          <p:cNvPr id="12291" name="Rectangle 3"/>
          <p:cNvSpPr>
            <a:spLocks noChangeArrowheads="1"/>
          </p:cNvSpPr>
          <p:nvPr/>
        </p:nvSpPr>
        <p:spPr bwMode="auto">
          <a:xfrm>
            <a:off x="468313" y="981075"/>
            <a:ext cx="8207375" cy="525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950" lvl="1" indent="-285750" algn="just">
              <a:spcBef>
                <a:spcPts val="200"/>
              </a:spcBef>
              <a:spcAft>
                <a:spcPts val="200"/>
              </a:spcAft>
              <a:buFont typeface="Wingdings" pitchFamily="2" charset="2"/>
              <a:buChar char="§"/>
            </a:pPr>
            <a:r>
              <a:rPr lang="de-DE" sz="1800" b="0"/>
              <a:t>Die Daten der gesamten ‚alten‘ elektronischen Dokumentation müssen in das neue System einlesbar sein (Folge-Projekt!).</a:t>
            </a:r>
          </a:p>
          <a:p>
            <a:pPr marL="742950" lvl="1" indent="-285750" algn="just">
              <a:spcBef>
                <a:spcPts val="200"/>
              </a:spcBef>
              <a:spcAft>
                <a:spcPts val="200"/>
              </a:spcAft>
              <a:buFont typeface="Wingdings" pitchFamily="2" charset="2"/>
              <a:buChar char="§"/>
            </a:pPr>
            <a:endParaRPr lang="de-DE" sz="1800" b="0"/>
          </a:p>
          <a:p>
            <a:pPr marL="742950" lvl="1" indent="-285750" algn="just">
              <a:spcBef>
                <a:spcPts val="200"/>
              </a:spcBef>
              <a:spcAft>
                <a:spcPts val="200"/>
              </a:spcAft>
              <a:buFont typeface="Wingdings" pitchFamily="2" charset="2"/>
              <a:buChar char="§"/>
            </a:pPr>
            <a:r>
              <a:rPr lang="de-DE" sz="1800" b="0"/>
              <a:t>Eine Mitarbeit der betroffenen Fachgruppen ist für eine DESY-weite Lösung unverzichtbar.</a:t>
            </a:r>
          </a:p>
          <a:p>
            <a:pPr marL="742950" lvl="1" indent="-285750" algn="just">
              <a:spcBef>
                <a:spcPts val="200"/>
              </a:spcBef>
              <a:spcAft>
                <a:spcPts val="200"/>
              </a:spcAft>
              <a:buFont typeface="Wingdings" pitchFamily="2" charset="2"/>
              <a:buChar char="§"/>
            </a:pPr>
            <a:endParaRPr lang="de-DE" sz="1800" b="0"/>
          </a:p>
          <a:p>
            <a:pPr marL="742950" lvl="1" indent="-285750" algn="just">
              <a:spcBef>
                <a:spcPts val="200"/>
              </a:spcBef>
              <a:spcAft>
                <a:spcPts val="200"/>
              </a:spcAft>
              <a:buFont typeface="Wingdings" pitchFamily="2" charset="2"/>
              <a:buChar char="§"/>
            </a:pPr>
            <a:r>
              <a:rPr lang="de-DE" sz="1800" b="0"/>
              <a:t>Der Zeitpunkt einer Einführung eines Kabeldokumentationssystems hängt von den Ergebnissen des Pilotprojektes ab.</a:t>
            </a:r>
          </a:p>
          <a:p>
            <a:pPr marL="742950" lvl="1" indent="-285750" algn="just">
              <a:spcBef>
                <a:spcPts val="200"/>
              </a:spcBef>
              <a:spcAft>
                <a:spcPts val="200"/>
              </a:spcAft>
              <a:buFont typeface="Wingdings" pitchFamily="2" charset="2"/>
              <a:buChar char="§"/>
            </a:pPr>
            <a:endParaRPr lang="de-DE" sz="1800" b="0"/>
          </a:p>
          <a:p>
            <a:pPr marL="742950" lvl="1" indent="-285750" algn="just">
              <a:spcBef>
                <a:spcPts val="200"/>
              </a:spcBef>
              <a:spcAft>
                <a:spcPts val="200"/>
              </a:spcAft>
              <a:buFont typeface="Wingdings" pitchFamily="2" charset="2"/>
              <a:buChar char="§"/>
            </a:pPr>
            <a:r>
              <a:rPr lang="de-DE" sz="1800" b="0"/>
              <a:t>Eine genaue graphische Darstellung der Kabelwege im Gelände und in den Gebäuden erfordert eine Anbindung zum Facility-Management-System (GIS/FM).</a:t>
            </a:r>
            <a:r>
              <a:rPr lang="de-DE" sz="1800" u="sng"/>
              <a:t> Es wird keine Aufgabe des KDS sein.</a:t>
            </a:r>
          </a:p>
          <a:p>
            <a:pPr marL="742950" lvl="1" indent="-285750" algn="just">
              <a:spcBef>
                <a:spcPts val="200"/>
              </a:spcBef>
              <a:spcAft>
                <a:spcPts val="200"/>
              </a:spcAft>
              <a:buFont typeface="Wingdings" pitchFamily="2" charset="2"/>
              <a:buChar char="§"/>
            </a:pPr>
            <a:endParaRPr lang="de-DE" sz="1800" b="0"/>
          </a:p>
          <a:p>
            <a:pPr marL="742950" lvl="1" indent="-285750" algn="just">
              <a:spcBef>
                <a:spcPts val="200"/>
              </a:spcBef>
              <a:spcAft>
                <a:spcPts val="200"/>
              </a:spcAft>
              <a:buFont typeface="Wingdings" pitchFamily="2" charset="2"/>
              <a:buChar char="§"/>
            </a:pPr>
            <a:r>
              <a:rPr lang="de-DE" sz="1800" b="0"/>
              <a:t>Eine Einbindung der Verwaltung von Endgeräten ist im KDS mit viel zu großem Aufwand verbunden und es existiert keine Vorstellung wie eine Pflege der jeweils aktuellen Daten zeitnah zu realisieren wäre. Anbindung an das Asset Management System (AMS) erforderlich. </a:t>
            </a:r>
            <a:endParaRPr lang="de-DE" sz="1400" b="0"/>
          </a:p>
        </p:txBody>
      </p:sp>
      <p:sp>
        <p:nvSpPr>
          <p:cNvPr id="12292" name="Text Box 4"/>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85093C5C-5E3C-4657-93D2-61195A874283}" type="slidenum">
              <a:rPr lang="de-DE" sz="1200" b="0">
                <a:solidFill>
                  <a:srgbClr val="B2B2B2"/>
                </a:solidFill>
              </a:rPr>
              <a:pPr>
                <a:spcBef>
                  <a:spcPct val="50000"/>
                </a:spcBef>
              </a:pPr>
              <a:t>11</a:t>
            </a:fld>
            <a:endParaRPr lang="de-DE" sz="1200" b="0">
              <a:solidFill>
                <a:srgbClr val="B2B2B2"/>
              </a:solidFill>
              <a:latin typeface="Times New Roman" pitchFamily="18" charset="0"/>
            </a:endParaRPr>
          </a:p>
        </p:txBody>
      </p:sp>
      <p:sp>
        <p:nvSpPr>
          <p:cNvPr id="12293" name="Oval 5"/>
          <p:cNvSpPr>
            <a:spLocks noChangeArrowheads="1"/>
          </p:cNvSpPr>
          <p:nvPr/>
        </p:nvSpPr>
        <p:spPr bwMode="auto">
          <a:xfrm>
            <a:off x="755650" y="836613"/>
            <a:ext cx="8388350" cy="9366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064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r>
              <a:rPr lang="de-DE" sz="3600" b="0">
                <a:solidFill>
                  <a:schemeClr val="tx2"/>
                </a:solidFill>
                <a:latin typeface="Times New Roman" pitchFamily="18" charset="0"/>
              </a:rPr>
              <a:t>Risiken und Abhängigkeiten </a:t>
            </a:r>
            <a:r>
              <a:rPr lang="de-DE" sz="3600" b="0">
                <a:solidFill>
                  <a:srgbClr val="B2B2B2"/>
                </a:solidFill>
                <a:latin typeface="Times New Roman" pitchFamily="18" charset="0"/>
              </a:rPr>
              <a:t>(2)</a:t>
            </a:r>
            <a:endParaRPr lang="de-DE" sz="3600" b="0">
              <a:solidFill>
                <a:schemeClr val="tx2"/>
              </a:solidFill>
              <a:latin typeface="Times New Roman" pitchFamily="18" charset="0"/>
            </a:endParaRPr>
          </a:p>
        </p:txBody>
      </p:sp>
      <p:sp>
        <p:nvSpPr>
          <p:cNvPr id="13315" name="Rectangle 3"/>
          <p:cNvSpPr>
            <a:spLocks noChangeArrowheads="1"/>
          </p:cNvSpPr>
          <p:nvPr/>
        </p:nvSpPr>
        <p:spPr bwMode="auto">
          <a:xfrm>
            <a:off x="457200" y="1885950"/>
            <a:ext cx="8507413"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819150" lvl="1" indent="-285750" algn="just">
              <a:spcBef>
                <a:spcPts val="200"/>
              </a:spcBef>
              <a:spcAft>
                <a:spcPts val="200"/>
              </a:spcAft>
              <a:buFont typeface="Wingdings" pitchFamily="2" charset="2"/>
              <a:buChar char="§"/>
            </a:pPr>
            <a:endParaRPr lang="de-DE" sz="1800" b="0"/>
          </a:p>
          <a:p>
            <a:pPr marL="819150" lvl="1" indent="-285750" algn="just">
              <a:spcBef>
                <a:spcPts val="200"/>
              </a:spcBef>
              <a:spcAft>
                <a:spcPts val="200"/>
              </a:spcAft>
              <a:buFont typeface="Wingdings" pitchFamily="2" charset="2"/>
              <a:buChar char="§"/>
            </a:pPr>
            <a:r>
              <a:rPr lang="de-DE" sz="1800" b="0"/>
              <a:t>Es gibt bisher keine einheitliche Lagerverwaltung der Kabel- und Steckerbestände. Diese liegt in der Verantwortung der einzelnen Gruppen.</a:t>
            </a:r>
          </a:p>
          <a:p>
            <a:pPr marL="819150" lvl="1" indent="-285750" algn="just">
              <a:spcBef>
                <a:spcPts val="200"/>
              </a:spcBef>
              <a:spcAft>
                <a:spcPts val="200"/>
              </a:spcAft>
              <a:buFont typeface="Wingdings" pitchFamily="2" charset="2"/>
              <a:buChar char="§"/>
            </a:pPr>
            <a:endParaRPr lang="de-DE" sz="1800" b="0"/>
          </a:p>
          <a:p>
            <a:pPr marL="342900" indent="-342900" algn="just">
              <a:spcBef>
                <a:spcPts val="200"/>
              </a:spcBef>
              <a:spcAft>
                <a:spcPts val="200"/>
              </a:spcAft>
              <a:buFont typeface="Wingdings" pitchFamily="2" charset="2"/>
              <a:buChar char="§"/>
            </a:pPr>
            <a:r>
              <a:rPr lang="de-DE" sz="2000" b="0"/>
              <a:t>Als mögliche Folgeprojekte sind realisierbar:</a:t>
            </a:r>
          </a:p>
          <a:p>
            <a:pPr marL="819150" lvl="1" indent="-285750" algn="just">
              <a:spcBef>
                <a:spcPts val="200"/>
              </a:spcBef>
              <a:spcAft>
                <a:spcPts val="200"/>
              </a:spcAft>
              <a:buFont typeface="Wingdings" pitchFamily="2" charset="2"/>
              <a:buChar char="§"/>
            </a:pPr>
            <a:r>
              <a:rPr lang="de-DE" sz="1800" b="0"/>
              <a:t>Anbindung an das </a:t>
            </a:r>
            <a:r>
              <a:rPr lang="en-US" sz="1800" b="0"/>
              <a:t>GIS/FM (Geoinformations-und Facility Management) Systems ist </a:t>
            </a:r>
            <a:r>
              <a:rPr lang="de-DE" sz="1800" b="0"/>
              <a:t>notwendig (Forderung aus den Gruppen)!</a:t>
            </a:r>
          </a:p>
          <a:p>
            <a:pPr marL="819150" lvl="1" indent="-285750" algn="just">
              <a:spcBef>
                <a:spcPts val="200"/>
              </a:spcBef>
              <a:spcAft>
                <a:spcPts val="200"/>
              </a:spcAft>
              <a:buFont typeface="Wingdings" pitchFamily="2" charset="2"/>
              <a:buChar char="§"/>
            </a:pPr>
            <a:r>
              <a:rPr lang="de-DE" sz="1800" b="0"/>
              <a:t>Anbindung an das </a:t>
            </a:r>
            <a:r>
              <a:rPr lang="en-US" sz="1800" b="0"/>
              <a:t>AMS (Asset management System) </a:t>
            </a:r>
            <a:r>
              <a:rPr lang="de-DE" sz="1800" b="0"/>
              <a:t> denkbar</a:t>
            </a:r>
          </a:p>
          <a:p>
            <a:pPr marL="819150" lvl="1" indent="-285750" algn="just">
              <a:spcBef>
                <a:spcPts val="200"/>
              </a:spcBef>
              <a:spcAft>
                <a:spcPts val="200"/>
              </a:spcAft>
              <a:buFont typeface="Wingdings" pitchFamily="2" charset="2"/>
              <a:buChar char="§"/>
            </a:pPr>
            <a:r>
              <a:rPr lang="de-DE" sz="1800" b="0"/>
              <a:t>Anbindung an SAP denkbar</a:t>
            </a:r>
          </a:p>
          <a:p>
            <a:pPr marL="819150" lvl="1" indent="-285750" algn="just">
              <a:spcBef>
                <a:spcPts val="200"/>
              </a:spcBef>
              <a:spcAft>
                <a:spcPts val="200"/>
              </a:spcAft>
              <a:buFont typeface="Wingdings" pitchFamily="2" charset="2"/>
              <a:buChar char="§"/>
            </a:pPr>
            <a:r>
              <a:rPr lang="de-DE" sz="1800" b="0"/>
              <a:t>…</a:t>
            </a:r>
          </a:p>
          <a:p>
            <a:pPr marL="342900" indent="-342900" algn="just">
              <a:spcBef>
                <a:spcPts val="200"/>
              </a:spcBef>
              <a:spcAft>
                <a:spcPts val="200"/>
              </a:spcAft>
              <a:buFont typeface="Wingdings" pitchFamily="2" charset="2"/>
              <a:buChar char="§"/>
            </a:pPr>
            <a:r>
              <a:rPr lang="de-DE" sz="2000" b="0"/>
              <a:t>(nochmals</a:t>
            </a:r>
            <a:r>
              <a:rPr lang="de-DE" sz="2000" b="0">
                <a:sym typeface="Wingdings" pitchFamily="2" charset="2"/>
              </a:rPr>
              <a:t>) </a:t>
            </a:r>
            <a:r>
              <a:rPr lang="de-DE" sz="2000" b="0"/>
              <a:t>Datenübernahme der Altdokumentation muss als Folgeprojekt realisiert werden</a:t>
            </a:r>
          </a:p>
        </p:txBody>
      </p:sp>
      <p:sp>
        <p:nvSpPr>
          <p:cNvPr id="13316" name="Text Box 4"/>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D40CFB64-2599-4076-9CF5-610739F00C2B}" type="slidenum">
              <a:rPr lang="de-DE" sz="1200" b="0">
                <a:solidFill>
                  <a:srgbClr val="B2B2B2"/>
                </a:solidFill>
              </a:rPr>
              <a:pPr>
                <a:spcBef>
                  <a:spcPct val="50000"/>
                </a:spcBef>
              </a:pPr>
              <a:t>12</a:t>
            </a:fld>
            <a:endParaRPr lang="de-DE" sz="1200" b="0">
              <a:solidFill>
                <a:srgbClr val="B2B2B2"/>
              </a:solidFill>
              <a:latin typeface="Times New Roman" pitchFamily="18" charset="0"/>
            </a:endParaRPr>
          </a:p>
        </p:txBody>
      </p:sp>
      <p:sp>
        <p:nvSpPr>
          <p:cNvPr id="44038" name="AutoShape 6">
            <a:hlinkClick r:id="" action="ppaction://hlinkshowjump?jump=firstslide" highlightClick="1"/>
          </p:cNvPr>
          <p:cNvSpPr>
            <a:spLocks noChangeArrowheads="1"/>
          </p:cNvSpPr>
          <p:nvPr/>
        </p:nvSpPr>
        <p:spPr bwMode="auto">
          <a:xfrm>
            <a:off x="8243888" y="6165850"/>
            <a:ext cx="573087" cy="692150"/>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Oval 7"/>
          <p:cNvSpPr>
            <a:spLocks noChangeArrowheads="1"/>
          </p:cNvSpPr>
          <p:nvPr/>
        </p:nvSpPr>
        <p:spPr bwMode="auto">
          <a:xfrm>
            <a:off x="468313" y="5084763"/>
            <a:ext cx="8675687" cy="122396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276600" y="161925"/>
            <a:ext cx="408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2800" b="0" u="sng"/>
              <a:t>Projektteam </a:t>
            </a:r>
            <a:r>
              <a:rPr lang="de-DE" sz="2800" b="0" u="sng">
                <a:cs typeface="Arial" charset="0"/>
              </a:rPr>
              <a:t>≈</a:t>
            </a:r>
            <a:r>
              <a:rPr lang="de-DE" sz="2800" b="0" u="sng"/>
              <a:t> Anwender</a:t>
            </a:r>
          </a:p>
        </p:txBody>
      </p:sp>
      <p:sp>
        <p:nvSpPr>
          <p:cNvPr id="14339" name="Rectangle 6"/>
          <p:cNvSpPr>
            <a:spLocks noChangeArrowheads="1"/>
          </p:cNvSpPr>
          <p:nvPr/>
        </p:nvSpPr>
        <p:spPr bwMode="auto">
          <a:xfrm>
            <a:off x="4643438" y="981075"/>
            <a:ext cx="2243137" cy="566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Projektleiter</a:t>
            </a:r>
            <a:r>
              <a:rPr lang="de-DE" sz="1800" b="0">
                <a:latin typeface="Times New Roman" pitchFamily="18" charset="0"/>
              </a:rPr>
              <a:t/>
            </a:r>
            <a:br>
              <a:rPr lang="de-DE" sz="1800" b="0">
                <a:latin typeface="Times New Roman" pitchFamily="18" charset="0"/>
              </a:rPr>
            </a:br>
            <a:r>
              <a:rPr lang="de-DE" sz="1000" b="0" i="1">
                <a:latin typeface="Times New Roman" pitchFamily="18" charset="0"/>
              </a:rPr>
              <a:t>Kay Wittenburg (MDI), A. Robben (IPP)</a:t>
            </a:r>
            <a:endParaRPr lang="de-DE" sz="1800" b="0">
              <a:latin typeface="Times New Roman" pitchFamily="18" charset="0"/>
            </a:endParaRPr>
          </a:p>
        </p:txBody>
      </p:sp>
      <p:sp>
        <p:nvSpPr>
          <p:cNvPr id="14340" name="Rectangle 7"/>
          <p:cNvSpPr>
            <a:spLocks noChangeArrowheads="1"/>
          </p:cNvSpPr>
          <p:nvPr/>
        </p:nvSpPr>
        <p:spPr bwMode="auto">
          <a:xfrm>
            <a:off x="6257925" y="2454275"/>
            <a:ext cx="2105025" cy="517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Benchmarkteam</a:t>
            </a:r>
          </a:p>
          <a:p>
            <a:pPr algn="ctr"/>
            <a:r>
              <a:rPr lang="de-DE" sz="1000" b="0" i="1">
                <a:latin typeface="Times New Roman" pitchFamily="18" charset="0"/>
              </a:rPr>
              <a:t>Aus Projektmitarbeitern</a:t>
            </a:r>
            <a:r>
              <a:rPr lang="de-DE" sz="1600" b="0">
                <a:latin typeface="Times New Roman" pitchFamily="18" charset="0"/>
              </a:rPr>
              <a:t> </a:t>
            </a:r>
            <a:endParaRPr lang="de-DE" sz="1800" b="0">
              <a:latin typeface="Times New Roman" pitchFamily="18" charset="0"/>
            </a:endParaRPr>
          </a:p>
        </p:txBody>
      </p:sp>
      <p:sp>
        <p:nvSpPr>
          <p:cNvPr id="14341" name="Rectangle 8"/>
          <p:cNvSpPr>
            <a:spLocks noChangeArrowheads="1"/>
          </p:cNvSpPr>
          <p:nvPr/>
        </p:nvSpPr>
        <p:spPr bwMode="auto">
          <a:xfrm>
            <a:off x="6257925" y="1828800"/>
            <a:ext cx="2428875" cy="5095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Externe Projektmitarbeiter</a:t>
            </a:r>
            <a:r>
              <a:rPr lang="de-DE" sz="1800" b="0">
                <a:latin typeface="Times New Roman" pitchFamily="18" charset="0"/>
              </a:rPr>
              <a:t/>
            </a:r>
            <a:br>
              <a:rPr lang="de-DE" sz="1800" b="0">
                <a:latin typeface="Times New Roman" pitchFamily="18" charset="0"/>
              </a:rPr>
            </a:br>
            <a:r>
              <a:rPr lang="de-DE" sz="1000" b="0" i="1">
                <a:latin typeface="Times New Roman" pitchFamily="18" charset="0"/>
              </a:rPr>
              <a:t>Firma Long-IT</a:t>
            </a:r>
            <a:endParaRPr lang="de-DE" sz="1800" b="0">
              <a:latin typeface="Times New Roman" pitchFamily="18" charset="0"/>
            </a:endParaRPr>
          </a:p>
        </p:txBody>
      </p:sp>
      <p:sp>
        <p:nvSpPr>
          <p:cNvPr id="14342" name="Rectangle 9"/>
          <p:cNvSpPr>
            <a:spLocks noChangeArrowheads="1"/>
          </p:cNvSpPr>
          <p:nvPr/>
        </p:nvSpPr>
        <p:spPr bwMode="auto">
          <a:xfrm>
            <a:off x="539750" y="620713"/>
            <a:ext cx="2157413" cy="79216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800" b="0">
                <a:latin typeface="Times New Roman" pitchFamily="18" charset="0"/>
              </a:rPr>
              <a:t>Auftraggeber /</a:t>
            </a:r>
          </a:p>
          <a:p>
            <a:pPr algn="ctr"/>
            <a:r>
              <a:rPr lang="de-DE" sz="1800" b="0">
                <a:latin typeface="Times New Roman" pitchFamily="18" charset="0"/>
              </a:rPr>
              <a:t> Controlling</a:t>
            </a:r>
            <a:br>
              <a:rPr lang="de-DE" sz="1800" b="0">
                <a:latin typeface="Times New Roman" pitchFamily="18" charset="0"/>
              </a:rPr>
            </a:br>
            <a:r>
              <a:rPr lang="de-DE" sz="1000" b="0" i="1">
                <a:latin typeface="Times New Roman" pitchFamily="18" charset="0"/>
              </a:rPr>
              <a:t>Alexander Gamp (MR)</a:t>
            </a:r>
            <a:endParaRPr lang="de-DE" sz="1800" b="0">
              <a:latin typeface="Times New Roman" pitchFamily="18" charset="0"/>
            </a:endParaRPr>
          </a:p>
        </p:txBody>
      </p:sp>
      <p:cxnSp>
        <p:nvCxnSpPr>
          <p:cNvPr id="14343" name="AutoShape 11"/>
          <p:cNvCxnSpPr>
            <a:cxnSpLocks noChangeShapeType="1"/>
            <a:stCxn id="14342" idx="3"/>
            <a:endCxn id="14339" idx="1"/>
          </p:cNvCxnSpPr>
          <p:nvPr/>
        </p:nvCxnSpPr>
        <p:spPr bwMode="auto">
          <a:xfrm>
            <a:off x="2697163" y="1017588"/>
            <a:ext cx="1946275" cy="247650"/>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4" name="Rectangle 14"/>
          <p:cNvSpPr>
            <a:spLocks noChangeArrowheads="1"/>
          </p:cNvSpPr>
          <p:nvPr/>
        </p:nvSpPr>
        <p:spPr bwMode="auto">
          <a:xfrm>
            <a:off x="514350" y="3573463"/>
            <a:ext cx="2201863" cy="471487"/>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ZBAU</a:t>
            </a:r>
          </a:p>
          <a:p>
            <a:pPr algn="ctr"/>
            <a:r>
              <a:rPr lang="de-DE" sz="1000" b="0" i="1">
                <a:latin typeface="Times New Roman" pitchFamily="18" charset="0"/>
              </a:rPr>
              <a:t>Margit Gibau</a:t>
            </a:r>
          </a:p>
        </p:txBody>
      </p:sp>
      <p:sp>
        <p:nvSpPr>
          <p:cNvPr id="14345" name="Rectangle 15"/>
          <p:cNvSpPr>
            <a:spLocks noChangeArrowheads="1"/>
          </p:cNvSpPr>
          <p:nvPr/>
        </p:nvSpPr>
        <p:spPr bwMode="auto">
          <a:xfrm>
            <a:off x="3186113" y="3573463"/>
            <a:ext cx="2519362" cy="471487"/>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ZMEA</a:t>
            </a:r>
          </a:p>
          <a:p>
            <a:pPr algn="ctr"/>
            <a:r>
              <a:rPr lang="de-DE" sz="1000" b="0" i="1">
                <a:latin typeface="Times New Roman" pitchFamily="18" charset="0"/>
              </a:rPr>
              <a:t>G. Neubauer</a:t>
            </a:r>
          </a:p>
        </p:txBody>
      </p:sp>
      <p:sp>
        <p:nvSpPr>
          <p:cNvPr id="14346" name="Rectangle 18"/>
          <p:cNvSpPr>
            <a:spLocks noChangeArrowheads="1"/>
          </p:cNvSpPr>
          <p:nvPr/>
        </p:nvSpPr>
        <p:spPr bwMode="auto">
          <a:xfrm>
            <a:off x="514350" y="2928938"/>
            <a:ext cx="2201863" cy="471487"/>
          </a:xfrm>
          <a:prstGeom prst="rect">
            <a:avLst/>
          </a:prstGeom>
          <a:solidFill>
            <a:srgbClr val="FFFF00"/>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sz="1600" b="0">
              <a:latin typeface="Times New Roman" pitchFamily="18" charset="0"/>
            </a:endParaRPr>
          </a:p>
          <a:p>
            <a:pPr algn="ctr"/>
            <a:r>
              <a:rPr lang="de-DE" sz="1600" b="0">
                <a:latin typeface="Times New Roman" pitchFamily="18" charset="0"/>
              </a:rPr>
              <a:t>Projektmitarbeiter V4</a:t>
            </a:r>
          </a:p>
          <a:p>
            <a:pPr algn="ctr"/>
            <a:r>
              <a:rPr lang="de-DE" sz="1000" b="0" i="1">
                <a:latin typeface="Times New Roman" pitchFamily="18" charset="0"/>
              </a:rPr>
              <a:t>H. Luther</a:t>
            </a:r>
          </a:p>
          <a:p>
            <a:pPr algn="ctr"/>
            <a:endParaRPr lang="de-DE" sz="1800" b="0">
              <a:latin typeface="Times New Roman" pitchFamily="18" charset="0"/>
            </a:endParaRPr>
          </a:p>
        </p:txBody>
      </p:sp>
      <p:sp>
        <p:nvSpPr>
          <p:cNvPr id="14347" name="Rectangle 19"/>
          <p:cNvSpPr>
            <a:spLocks noChangeArrowheads="1"/>
          </p:cNvSpPr>
          <p:nvPr/>
        </p:nvSpPr>
        <p:spPr bwMode="auto">
          <a:xfrm>
            <a:off x="3186113" y="2928938"/>
            <a:ext cx="2519362" cy="471487"/>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IPP</a:t>
            </a:r>
          </a:p>
          <a:p>
            <a:pPr algn="ctr"/>
            <a:r>
              <a:rPr lang="de-DE" sz="1000" b="0" i="1">
                <a:latin typeface="Times New Roman" pitchFamily="18" charset="0"/>
              </a:rPr>
              <a:t>A. Robben</a:t>
            </a:r>
            <a:endParaRPr lang="de-DE" sz="1000" b="0" i="1">
              <a:solidFill>
                <a:schemeClr val="folHlink"/>
              </a:solidFill>
              <a:latin typeface="Times New Roman" pitchFamily="18" charset="0"/>
            </a:endParaRPr>
          </a:p>
        </p:txBody>
      </p:sp>
      <p:sp>
        <p:nvSpPr>
          <p:cNvPr id="14348" name="Rectangle 22"/>
          <p:cNvSpPr>
            <a:spLocks noChangeArrowheads="1"/>
          </p:cNvSpPr>
          <p:nvPr/>
        </p:nvSpPr>
        <p:spPr bwMode="auto">
          <a:xfrm>
            <a:off x="514350" y="4248150"/>
            <a:ext cx="2201863" cy="471488"/>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MPS</a:t>
            </a:r>
          </a:p>
          <a:p>
            <a:pPr algn="ctr"/>
            <a:r>
              <a:rPr lang="de-DE" sz="1000" b="0" i="1">
                <a:latin typeface="Times New Roman" pitchFamily="18" charset="0"/>
              </a:rPr>
              <a:t>D. Ramert, , J. Müller</a:t>
            </a:r>
            <a:endParaRPr lang="de-DE" sz="1600" b="0">
              <a:latin typeface="Times New Roman" pitchFamily="18" charset="0"/>
            </a:endParaRPr>
          </a:p>
        </p:txBody>
      </p:sp>
      <p:sp>
        <p:nvSpPr>
          <p:cNvPr id="14349" name="Rectangle 23"/>
          <p:cNvSpPr>
            <a:spLocks noChangeArrowheads="1"/>
          </p:cNvSpPr>
          <p:nvPr/>
        </p:nvSpPr>
        <p:spPr bwMode="auto">
          <a:xfrm>
            <a:off x="3186113" y="4248150"/>
            <a:ext cx="2519362" cy="471488"/>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MKK</a:t>
            </a:r>
          </a:p>
          <a:p>
            <a:pPr algn="ctr"/>
            <a:r>
              <a:rPr lang="de-DE" sz="1000" b="0" i="1">
                <a:latin typeface="Times New Roman" pitchFamily="18" charset="0"/>
              </a:rPr>
              <a:t>S. Nikogosian, J. Havlicek, O. Krebs, K. Gerken</a:t>
            </a:r>
          </a:p>
        </p:txBody>
      </p:sp>
      <p:sp>
        <p:nvSpPr>
          <p:cNvPr id="14350" name="Rectangle 26"/>
          <p:cNvSpPr>
            <a:spLocks noChangeArrowheads="1"/>
          </p:cNvSpPr>
          <p:nvPr/>
        </p:nvSpPr>
        <p:spPr bwMode="auto">
          <a:xfrm>
            <a:off x="523875" y="4921250"/>
            <a:ext cx="2201863" cy="50006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IT-TK</a:t>
            </a:r>
          </a:p>
          <a:p>
            <a:pPr algn="ctr"/>
            <a:r>
              <a:rPr lang="de-DE" sz="1000" b="0" i="1">
                <a:latin typeface="Times New Roman" pitchFamily="18" charset="0"/>
              </a:rPr>
              <a:t>G. Radzinski</a:t>
            </a:r>
            <a:r>
              <a:rPr lang="en-US" sz="1000" b="0" i="1">
                <a:latin typeface="Times New Roman" pitchFamily="18" charset="0"/>
              </a:rPr>
              <a:t> </a:t>
            </a:r>
            <a:endParaRPr lang="de-DE" sz="1000" b="0" i="1">
              <a:latin typeface="Times New Roman" pitchFamily="18" charset="0"/>
            </a:endParaRPr>
          </a:p>
        </p:txBody>
      </p:sp>
      <p:sp>
        <p:nvSpPr>
          <p:cNvPr id="14351" name="Rectangle 27"/>
          <p:cNvSpPr>
            <a:spLocks noChangeArrowheads="1"/>
          </p:cNvSpPr>
          <p:nvPr/>
        </p:nvSpPr>
        <p:spPr bwMode="auto">
          <a:xfrm>
            <a:off x="3195638" y="4921250"/>
            <a:ext cx="2519362" cy="50006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IT</a:t>
            </a:r>
          </a:p>
          <a:p>
            <a:pPr algn="ctr"/>
            <a:r>
              <a:rPr lang="de-DE" sz="1000" b="0" i="1">
                <a:latin typeface="Times New Roman" pitchFamily="18" charset="0"/>
              </a:rPr>
              <a:t>K. Ohrenberg, Th. Witt, H. Förster</a:t>
            </a:r>
          </a:p>
        </p:txBody>
      </p:sp>
      <p:sp>
        <p:nvSpPr>
          <p:cNvPr id="14352" name="Rectangle 30"/>
          <p:cNvSpPr>
            <a:spLocks noChangeArrowheads="1"/>
          </p:cNvSpPr>
          <p:nvPr/>
        </p:nvSpPr>
        <p:spPr bwMode="auto">
          <a:xfrm>
            <a:off x="514350" y="5619750"/>
            <a:ext cx="2201863" cy="38576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 Projektmitarbeiter MHF</a:t>
            </a:r>
          </a:p>
          <a:p>
            <a:pPr algn="ctr"/>
            <a:r>
              <a:rPr lang="de-DE" sz="1000" b="0" i="1">
                <a:latin typeface="Times New Roman" pitchFamily="18" charset="0"/>
              </a:rPr>
              <a:t>A. Rosner, Th. Fröhlich, T. Grevsmühl</a:t>
            </a:r>
          </a:p>
        </p:txBody>
      </p:sp>
      <p:sp>
        <p:nvSpPr>
          <p:cNvPr id="14353" name="Rectangle 31"/>
          <p:cNvSpPr>
            <a:spLocks noChangeArrowheads="1"/>
          </p:cNvSpPr>
          <p:nvPr/>
        </p:nvSpPr>
        <p:spPr bwMode="auto">
          <a:xfrm>
            <a:off x="3186113" y="5619750"/>
            <a:ext cx="2519362" cy="38576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MVA/MVP</a:t>
            </a:r>
          </a:p>
          <a:p>
            <a:pPr algn="ctr"/>
            <a:r>
              <a:rPr lang="de-DE" sz="1000" b="0" i="1">
                <a:latin typeface="Times New Roman" pitchFamily="18" charset="0"/>
              </a:rPr>
              <a:t>M. Böhnert, D. Hoppe</a:t>
            </a:r>
          </a:p>
        </p:txBody>
      </p:sp>
      <p:sp>
        <p:nvSpPr>
          <p:cNvPr id="14354" name="Rectangle 37"/>
          <p:cNvSpPr>
            <a:spLocks noChangeArrowheads="1"/>
          </p:cNvSpPr>
          <p:nvPr/>
        </p:nvSpPr>
        <p:spPr bwMode="auto">
          <a:xfrm>
            <a:off x="523875" y="2265363"/>
            <a:ext cx="2201863" cy="471487"/>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XFEL</a:t>
            </a:r>
          </a:p>
          <a:p>
            <a:pPr algn="ctr"/>
            <a:r>
              <a:rPr lang="de-DE" sz="1000" b="0" i="1">
                <a:latin typeface="Times New Roman" pitchFamily="18" charset="0"/>
              </a:rPr>
              <a:t>Th. Hott, W. Decking</a:t>
            </a:r>
          </a:p>
        </p:txBody>
      </p:sp>
      <p:sp>
        <p:nvSpPr>
          <p:cNvPr id="14355" name="Rectangle 39"/>
          <p:cNvSpPr>
            <a:spLocks noChangeArrowheads="1"/>
          </p:cNvSpPr>
          <p:nvPr/>
        </p:nvSpPr>
        <p:spPr bwMode="auto">
          <a:xfrm>
            <a:off x="3195638" y="2265363"/>
            <a:ext cx="2519362" cy="471487"/>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MDI</a:t>
            </a:r>
          </a:p>
          <a:p>
            <a:pPr algn="ctr"/>
            <a:r>
              <a:rPr lang="de-DE" sz="1000" b="0" i="1">
                <a:latin typeface="Times New Roman" pitchFamily="18" charset="0"/>
              </a:rPr>
              <a:t>F. Reuther, M. Steckel</a:t>
            </a:r>
          </a:p>
        </p:txBody>
      </p:sp>
      <p:cxnSp>
        <p:nvCxnSpPr>
          <p:cNvPr id="14356" name="AutoShape 40"/>
          <p:cNvCxnSpPr>
            <a:cxnSpLocks noChangeShapeType="1"/>
            <a:stCxn id="14355" idx="1"/>
            <a:endCxn id="14347" idx="1"/>
          </p:cNvCxnSpPr>
          <p:nvPr/>
        </p:nvCxnSpPr>
        <p:spPr bwMode="auto">
          <a:xfrm rot="10800000" flipV="1">
            <a:off x="3186113" y="2501900"/>
            <a:ext cx="9525" cy="663575"/>
          </a:xfrm>
          <a:prstGeom prst="bentConnector3">
            <a:avLst>
              <a:gd name="adj1" fmla="val 25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7" name="AutoShape 41"/>
          <p:cNvCxnSpPr>
            <a:cxnSpLocks noChangeShapeType="1"/>
            <a:stCxn id="14339" idx="2"/>
            <a:endCxn id="14355" idx="1"/>
          </p:cNvCxnSpPr>
          <p:nvPr/>
        </p:nvCxnSpPr>
        <p:spPr bwMode="auto">
          <a:xfrm rot="5400000">
            <a:off x="4003675" y="739776"/>
            <a:ext cx="954087" cy="2570162"/>
          </a:xfrm>
          <a:prstGeom prst="bentConnector4">
            <a:avLst>
              <a:gd name="adj1" fmla="val 37602"/>
              <a:gd name="adj2" fmla="val 10889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8" name="AutoShape 42"/>
          <p:cNvCxnSpPr>
            <a:cxnSpLocks noChangeShapeType="1"/>
            <a:stCxn id="14339" idx="2"/>
            <a:endCxn id="14341" idx="1"/>
          </p:cNvCxnSpPr>
          <p:nvPr/>
        </p:nvCxnSpPr>
        <p:spPr bwMode="auto">
          <a:xfrm rot="16200000" flipH="1">
            <a:off x="5743575" y="1570038"/>
            <a:ext cx="536575" cy="49212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9" name="AutoShape 43"/>
          <p:cNvCxnSpPr>
            <a:cxnSpLocks noChangeShapeType="1"/>
            <a:stCxn id="14339" idx="2"/>
            <a:endCxn id="14340" idx="1"/>
          </p:cNvCxnSpPr>
          <p:nvPr/>
        </p:nvCxnSpPr>
        <p:spPr bwMode="auto">
          <a:xfrm rot="16200000" flipH="1">
            <a:off x="5429250" y="1884363"/>
            <a:ext cx="1165225" cy="49212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0" name="AutoShape 44"/>
          <p:cNvCxnSpPr>
            <a:cxnSpLocks noChangeShapeType="1"/>
            <a:stCxn id="14347" idx="1"/>
            <a:endCxn id="14345" idx="1"/>
          </p:cNvCxnSpPr>
          <p:nvPr/>
        </p:nvCxnSpPr>
        <p:spPr bwMode="auto">
          <a:xfrm rot="10800000" flipH="1" flipV="1">
            <a:off x="3186113" y="3165475"/>
            <a:ext cx="1587" cy="644525"/>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1" name="AutoShape 54"/>
          <p:cNvCxnSpPr>
            <a:cxnSpLocks noChangeShapeType="1"/>
            <a:stCxn id="14351" idx="1"/>
            <a:endCxn id="14353" idx="1"/>
          </p:cNvCxnSpPr>
          <p:nvPr/>
        </p:nvCxnSpPr>
        <p:spPr bwMode="auto">
          <a:xfrm rot="10800000" flipV="1">
            <a:off x="3186113" y="5172075"/>
            <a:ext cx="9525" cy="641350"/>
          </a:xfrm>
          <a:prstGeom prst="bentConnector3">
            <a:avLst>
              <a:gd name="adj1" fmla="val 25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2" name="AutoShape 63"/>
          <p:cNvCxnSpPr>
            <a:cxnSpLocks noChangeShapeType="1"/>
            <a:stCxn id="14345" idx="1"/>
            <a:endCxn id="14349" idx="1"/>
          </p:cNvCxnSpPr>
          <p:nvPr/>
        </p:nvCxnSpPr>
        <p:spPr bwMode="auto">
          <a:xfrm rot="10800000" flipH="1" flipV="1">
            <a:off x="3186113" y="3810000"/>
            <a:ext cx="1587" cy="674688"/>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3" name="AutoShape 64"/>
          <p:cNvCxnSpPr>
            <a:cxnSpLocks noChangeShapeType="1"/>
            <a:stCxn id="14349" idx="1"/>
            <a:endCxn id="14351" idx="1"/>
          </p:cNvCxnSpPr>
          <p:nvPr/>
        </p:nvCxnSpPr>
        <p:spPr bwMode="auto">
          <a:xfrm rot="10800000" flipH="1" flipV="1">
            <a:off x="3186113" y="4484688"/>
            <a:ext cx="9525" cy="687387"/>
          </a:xfrm>
          <a:prstGeom prst="bentConnector3">
            <a:avLst>
              <a:gd name="adj1" fmla="val -2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64" name="Text Box 67"/>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7FDD3A35-197E-41C6-A185-FF903DC3DD2A}" type="slidenum">
              <a:rPr lang="de-DE" sz="1200" b="0">
                <a:solidFill>
                  <a:srgbClr val="B2B2B2"/>
                </a:solidFill>
              </a:rPr>
              <a:pPr>
                <a:spcBef>
                  <a:spcPct val="50000"/>
                </a:spcBef>
              </a:pPr>
              <a:t>13</a:t>
            </a:fld>
            <a:endParaRPr lang="de-DE" sz="1200" b="0">
              <a:solidFill>
                <a:srgbClr val="B2B2B2"/>
              </a:solidFill>
              <a:latin typeface="Times New Roman" pitchFamily="18" charset="0"/>
            </a:endParaRPr>
          </a:p>
        </p:txBody>
      </p:sp>
      <p:sp>
        <p:nvSpPr>
          <p:cNvPr id="14365" name="Rectangle 70"/>
          <p:cNvSpPr>
            <a:spLocks noChangeArrowheads="1"/>
          </p:cNvSpPr>
          <p:nvPr/>
        </p:nvSpPr>
        <p:spPr bwMode="auto">
          <a:xfrm>
            <a:off x="519113" y="6092825"/>
            <a:ext cx="2201862" cy="38576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 Projektmitarbeiter FE</a:t>
            </a:r>
          </a:p>
          <a:p>
            <a:pPr algn="ctr"/>
            <a:r>
              <a:rPr lang="en-US" sz="1000" b="0" i="1">
                <a:latin typeface="Times New Roman" pitchFamily="18" charset="0"/>
              </a:rPr>
              <a:t>P. Göttlicher, L. Steffen</a:t>
            </a:r>
            <a:endParaRPr lang="de-DE" sz="1000" b="0" i="1">
              <a:latin typeface="Times New Roman" pitchFamily="18" charset="0"/>
            </a:endParaRPr>
          </a:p>
        </p:txBody>
      </p:sp>
      <p:sp>
        <p:nvSpPr>
          <p:cNvPr id="14366" name="Rectangle 71"/>
          <p:cNvSpPr>
            <a:spLocks noChangeArrowheads="1"/>
          </p:cNvSpPr>
          <p:nvPr/>
        </p:nvSpPr>
        <p:spPr bwMode="auto">
          <a:xfrm>
            <a:off x="3190875" y="6092825"/>
            <a:ext cx="2519363" cy="38576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0">
                <a:latin typeface="Times New Roman" pitchFamily="18" charset="0"/>
              </a:rPr>
              <a:t>Projektmitarbeiter EMV</a:t>
            </a:r>
          </a:p>
          <a:p>
            <a:pPr algn="ctr"/>
            <a:r>
              <a:rPr lang="de-DE" sz="1000" b="0" i="1">
                <a:latin typeface="Times New Roman" pitchFamily="18" charset="0"/>
              </a:rPr>
              <a:t>H. Kapitza</a:t>
            </a:r>
          </a:p>
        </p:txBody>
      </p:sp>
      <p:sp>
        <p:nvSpPr>
          <p:cNvPr id="14367" name="Text Box 73"/>
          <p:cNvSpPr txBox="1">
            <a:spLocks noChangeArrowheads="1"/>
          </p:cNvSpPr>
          <p:nvPr/>
        </p:nvSpPr>
        <p:spPr bwMode="auto">
          <a:xfrm>
            <a:off x="192088" y="1671638"/>
            <a:ext cx="2520950" cy="498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r>
              <a:rPr lang="en-US" sz="1600" b="0">
                <a:latin typeface="Times New Roman" pitchFamily="18" charset="0"/>
              </a:rPr>
              <a:t>Projektmitarbeiter Hasylab</a:t>
            </a:r>
          </a:p>
          <a:p>
            <a:pPr algn="ctr"/>
            <a:r>
              <a:rPr lang="en-US" sz="1000" b="0" i="1">
                <a:latin typeface="Times New Roman" pitchFamily="18" charset="0"/>
              </a:rPr>
              <a:t>J. Spengler</a:t>
            </a:r>
            <a:endParaRPr lang="de-DE" sz="1000" b="0" i="1">
              <a:latin typeface="Times New Roman" pitchFamily="18" charset="0"/>
            </a:endParaRPr>
          </a:p>
        </p:txBody>
      </p:sp>
      <p:sp>
        <p:nvSpPr>
          <p:cNvPr id="14368" name="AutoShape 1040">
            <a:hlinkClick r:id="" action="ppaction://hlinkshowjump?jump=firstslide" highlightClick="1"/>
          </p:cNvPr>
          <p:cNvSpPr>
            <a:spLocks noChangeArrowheads="1"/>
          </p:cNvSpPr>
          <p:nvPr/>
        </p:nvSpPr>
        <p:spPr bwMode="auto">
          <a:xfrm>
            <a:off x="8172450" y="6165850"/>
            <a:ext cx="357188"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4369" name="AutoShape 1041"/>
          <p:cNvCxnSpPr>
            <a:cxnSpLocks noChangeShapeType="1"/>
            <a:stCxn id="14354" idx="3"/>
            <a:endCxn id="14367" idx="3"/>
          </p:cNvCxnSpPr>
          <p:nvPr/>
        </p:nvCxnSpPr>
        <p:spPr bwMode="auto">
          <a:xfrm flipH="1" flipV="1">
            <a:off x="2713038" y="1920875"/>
            <a:ext cx="12700" cy="581025"/>
          </a:xfrm>
          <a:prstGeom prst="bentConnector3">
            <a:avLst>
              <a:gd name="adj1" fmla="val -18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70" name="AutoShape 1042"/>
          <p:cNvCxnSpPr>
            <a:cxnSpLocks noChangeShapeType="1"/>
            <a:stCxn id="14346" idx="3"/>
            <a:endCxn id="14344" idx="3"/>
          </p:cNvCxnSpPr>
          <p:nvPr/>
        </p:nvCxnSpPr>
        <p:spPr bwMode="auto">
          <a:xfrm>
            <a:off x="2716213" y="3165475"/>
            <a:ext cx="1587" cy="644525"/>
          </a:xfrm>
          <a:prstGeom prst="bentConnector3">
            <a:avLst>
              <a:gd name="adj1" fmla="val 156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71" name="AutoShape 1043"/>
          <p:cNvCxnSpPr>
            <a:cxnSpLocks noChangeShapeType="1"/>
            <a:stCxn id="14350" idx="3"/>
            <a:endCxn id="14348" idx="3"/>
          </p:cNvCxnSpPr>
          <p:nvPr/>
        </p:nvCxnSpPr>
        <p:spPr bwMode="auto">
          <a:xfrm flipH="1" flipV="1">
            <a:off x="2716213" y="4484688"/>
            <a:ext cx="9525" cy="687387"/>
          </a:xfrm>
          <a:prstGeom prst="bentConnector3">
            <a:avLst>
              <a:gd name="adj1" fmla="val -2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72" name="AutoShape 1044"/>
          <p:cNvCxnSpPr>
            <a:cxnSpLocks noChangeShapeType="1"/>
            <a:stCxn id="14365" idx="3"/>
            <a:endCxn id="14352" idx="3"/>
          </p:cNvCxnSpPr>
          <p:nvPr/>
        </p:nvCxnSpPr>
        <p:spPr bwMode="auto">
          <a:xfrm flipH="1" flipV="1">
            <a:off x="2716213" y="5813425"/>
            <a:ext cx="4762" cy="473075"/>
          </a:xfrm>
          <a:prstGeom prst="bentConnector3">
            <a:avLst>
              <a:gd name="adj1" fmla="val -48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73" name="AutoShape 1045"/>
          <p:cNvCxnSpPr>
            <a:cxnSpLocks noChangeShapeType="1"/>
            <a:stCxn id="14366" idx="1"/>
            <a:endCxn id="14353" idx="1"/>
          </p:cNvCxnSpPr>
          <p:nvPr/>
        </p:nvCxnSpPr>
        <p:spPr bwMode="auto">
          <a:xfrm rot="10800000">
            <a:off x="3186113" y="5813425"/>
            <a:ext cx="4762" cy="473075"/>
          </a:xfrm>
          <a:prstGeom prst="bentConnector3">
            <a:avLst>
              <a:gd name="adj1" fmla="val 49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74" name="Line 1046"/>
          <p:cNvSpPr>
            <a:spLocks noChangeShapeType="1"/>
          </p:cNvSpPr>
          <p:nvPr/>
        </p:nvSpPr>
        <p:spPr bwMode="auto">
          <a:xfrm>
            <a:off x="2968625" y="1897063"/>
            <a:ext cx="3175" cy="43989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4"/>
          <p:cNvSpPr>
            <a:spLocks noChangeShapeType="1"/>
          </p:cNvSpPr>
          <p:nvPr/>
        </p:nvSpPr>
        <p:spPr bwMode="auto">
          <a:xfrm>
            <a:off x="48006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63" name="AutoShape 5">
            <a:hlinkClick r:id="" action="ppaction://hlinkshowjump?jump=firstslide" highlightClick="1"/>
          </p:cNvPr>
          <p:cNvSpPr>
            <a:spLocks noChangeArrowheads="1"/>
          </p:cNvSpPr>
          <p:nvPr/>
        </p:nvSpPr>
        <p:spPr bwMode="auto">
          <a:xfrm>
            <a:off x="8459788" y="6308725"/>
            <a:ext cx="357187"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68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125538"/>
            <a:ext cx="4284662" cy="416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2465"/>
          <p:cNvSpPr txBox="1">
            <a:spLocks noChangeArrowheads="1"/>
          </p:cNvSpPr>
          <p:nvPr/>
        </p:nvSpPr>
        <p:spPr bwMode="auto">
          <a:xfrm>
            <a:off x="179388" y="5300663"/>
            <a:ext cx="848360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b="0"/>
              <a:t>Erstellung durch diverse Interviews mit vielen DESY Gruppen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a:hlinkClick r:id="" action="ppaction://hlinkshowjump?jump=firstslide" highlightClick="1"/>
          </p:cNvPr>
          <p:cNvSpPr>
            <a:spLocks noChangeArrowheads="1"/>
          </p:cNvSpPr>
          <p:nvPr/>
        </p:nvSpPr>
        <p:spPr bwMode="auto">
          <a:xfrm>
            <a:off x="3492500" y="6237288"/>
            <a:ext cx="357188" cy="3571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Text Box 4"/>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2A46A217-183B-4B21-BBD1-ABD54A1BEB1E}" type="slidenum">
              <a:rPr lang="de-DE" sz="1200" b="0">
                <a:solidFill>
                  <a:srgbClr val="B2B2B2"/>
                </a:solidFill>
              </a:rPr>
              <a:pPr>
                <a:spcBef>
                  <a:spcPct val="50000"/>
                </a:spcBef>
              </a:pPr>
              <a:t>15</a:t>
            </a:fld>
            <a:endParaRPr lang="de-DE" sz="1200" b="0">
              <a:solidFill>
                <a:srgbClr val="B2B2B2"/>
              </a:solidFill>
              <a:latin typeface="Times New Roman" pitchFamily="18" charset="0"/>
            </a:endParaRP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3629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781300"/>
            <a:ext cx="5105400" cy="4076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8382000" y="62484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3C23CC48-88A7-4BF1-811B-C24037E494FC}" type="slidenum">
              <a:rPr lang="de-DE" sz="1200" b="0">
                <a:solidFill>
                  <a:srgbClr val="B2B2B2"/>
                </a:solidFill>
              </a:rPr>
              <a:pPr>
                <a:spcBef>
                  <a:spcPct val="50000"/>
                </a:spcBef>
              </a:pPr>
              <a:t>16</a:t>
            </a:fld>
            <a:endParaRPr lang="de-DE" sz="1200" b="0">
              <a:solidFill>
                <a:srgbClr val="B2B2B2"/>
              </a:solidFill>
              <a:latin typeface="Times New Roman" pitchFamily="18" charset="0"/>
            </a:endParaRPr>
          </a:p>
        </p:txBody>
      </p:sp>
      <p:sp>
        <p:nvSpPr>
          <p:cNvPr id="17411" name="Text Box 14"/>
          <p:cNvSpPr txBox="1">
            <a:spLocks noChangeArrowheads="1"/>
          </p:cNvSpPr>
          <p:nvPr/>
        </p:nvSpPr>
        <p:spPr bwMode="auto">
          <a:xfrm>
            <a:off x="179388" y="188913"/>
            <a:ext cx="8785225" cy="58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u="sng"/>
              <a:t>Marktstudie (parallel zur Ausschreibungs-Vorbereitung)</a:t>
            </a:r>
            <a:endParaRPr lang="de-DE" sz="1400" b="0"/>
          </a:p>
          <a:p>
            <a:r>
              <a:rPr lang="de-DE" sz="1400" b="0"/>
              <a:t>Im Rahmen des Projektes Einführung eines Kabeldokumentationssystems am DESY wurde vor der Ausschreibung eine Marktstudie von der Firma Long-IT durchgeführt. Gemeinsam mit dem Projektteam von DESY wurde ein Anforderungskatalog ausgearbeitet, der später die Grundlage für die Marktstudie bildete. In den ausgewählten DESY-Anforderungen wurden insgesamt 39 Kriterien aufgestellt, die in die Kategorien „muss“, und „soll“ aufgeteilt waren. Die Inhalte des Anforderungskatalogs waren z. B. Arbeitsabläufe, Datenobjekte und Bezeichnungen, Berichte, Abfragen, Masken, Systemschnittstellen und –administration, Allgemeine Randbedingungen.</a:t>
            </a:r>
          </a:p>
          <a:p>
            <a:r>
              <a:rPr lang="de-DE" sz="1400" b="0"/>
              <a:t>Vor Versendung des Anforderungskatalogs wurden die Firmen vorab telefonisch von der bevorstehenden Marktstudie in Kenntnis gesetzt. </a:t>
            </a:r>
            <a:r>
              <a:rPr lang="de-DE" sz="1400">
                <a:solidFill>
                  <a:srgbClr val="FF3300"/>
                </a:solidFill>
              </a:rPr>
              <a:t>Hierbei wurden insgesamt 25 Systemanbieter gefunden, die sich in der Lage fühlten, die Anforderungen von DESY zu erfüllen</a:t>
            </a:r>
            <a:r>
              <a:rPr lang="de-DE" sz="1400"/>
              <a:t>.</a:t>
            </a:r>
          </a:p>
          <a:p>
            <a:r>
              <a:rPr lang="de-DE" sz="1400" b="0"/>
              <a:t>Am 12. September 2006 wurden per E-Mail ein </a:t>
            </a:r>
            <a:r>
              <a:rPr lang="de-DE" sz="1400"/>
              <a:t>vorläufiger Anforderungskatalog</a:t>
            </a:r>
            <a:r>
              <a:rPr lang="de-DE" sz="1400" b="0"/>
              <a:t> sowie diverse Datenblätter von Kabeln und Komponenten an die Systemanbieter versandt. Die Firmen mussten anhand der vorliegenden Unterlagen die Anforderungen mit Ihrem System vergleichen und Ihre Ergebnisse im Anforderungskatalog eintragen. Hierfür hatten die Firmen bis zum 19. September Zeit. Das Ingenieurbüro Long-IT hat insgesamt </a:t>
            </a:r>
            <a:r>
              <a:rPr lang="de-DE" sz="1400">
                <a:solidFill>
                  <a:srgbClr val="FF3300"/>
                </a:solidFill>
              </a:rPr>
              <a:t>15 Rückantworten </a:t>
            </a:r>
            <a:r>
              <a:rPr lang="de-DE" sz="1400" b="0"/>
              <a:t>erhalten. Von diesen Rückantworten haben 3 Firmen die Teilnahme an der Marktstudie, auf Grund fehlender Kriterien, abgesagt. Die restlichen 12 Firmen wurden von Long-IT ausgewertet.</a:t>
            </a:r>
          </a:p>
          <a:p>
            <a:r>
              <a:rPr lang="de-DE" sz="1400" b="0"/>
              <a:t>Nach sorgfältiger Prüfung konnten nur </a:t>
            </a:r>
            <a:r>
              <a:rPr lang="de-DE" sz="1400">
                <a:solidFill>
                  <a:srgbClr val="FF3300"/>
                </a:solidFill>
              </a:rPr>
              <a:t>zwei Firmen alle muss und soll Kriterien erfüllen</a:t>
            </a:r>
            <a:r>
              <a:rPr lang="de-DE" sz="1400" b="0"/>
              <a:t>. Alle anderen Firmen mussten bei mindestens einem Muss-Kriterium passen.</a:t>
            </a:r>
          </a:p>
          <a:p>
            <a:r>
              <a:rPr lang="de-DE" sz="1400" b="0"/>
              <a:t>Die beiden Firmen, die alle Kriterien erfüllen konnten sind</a:t>
            </a:r>
            <a:endParaRPr lang="de-DE" sz="1400"/>
          </a:p>
          <a:p>
            <a:r>
              <a:rPr lang="de-DE" sz="1400"/>
              <a:t>FNT</a:t>
            </a:r>
          </a:p>
          <a:p>
            <a:r>
              <a:rPr lang="de-DE" sz="1400"/>
              <a:t>IMS</a:t>
            </a:r>
            <a:endParaRPr lang="de-DE" sz="1400" u="sng"/>
          </a:p>
          <a:p>
            <a:r>
              <a:rPr lang="de-DE" sz="1400" u="sng"/>
              <a:t>Systemempfehlung:</a:t>
            </a:r>
            <a:endParaRPr lang="de-DE" sz="1400" b="0"/>
          </a:p>
          <a:p>
            <a:r>
              <a:rPr lang="de-DE" sz="1400" b="0"/>
              <a:t>Nach den uns für die Marktstudie vorliegenden Informationen und Unterlagen können wir die beiden Systeme …, der oben aufgeführten Hersteller, von denen die die Marktstudie beantwortet haben, für den Einsatz am DESY empfehlen (</a:t>
            </a:r>
            <a:r>
              <a:rPr lang="de-DE" sz="1400"/>
              <a:t>FNT und IMS</a:t>
            </a:r>
            <a:r>
              <a:rPr lang="de-DE" sz="1400" b="0"/>
              <a:t>).</a:t>
            </a:r>
          </a:p>
        </p:txBody>
      </p:sp>
      <p:sp>
        <p:nvSpPr>
          <p:cNvPr id="17412" name="AutoShape 13">
            <a:hlinkClick r:id="" action="ppaction://hlinkshowjump?jump=firstslide" highlightClick="1"/>
          </p:cNvPr>
          <p:cNvSpPr>
            <a:spLocks noChangeArrowheads="1"/>
          </p:cNvSpPr>
          <p:nvPr/>
        </p:nvSpPr>
        <p:spPr bwMode="auto">
          <a:xfrm>
            <a:off x="8459788" y="6165850"/>
            <a:ext cx="357187"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4"/>
          <p:cNvGraphicFramePr>
            <a:graphicFrameLocks noChangeAspect="1"/>
          </p:cNvGraphicFramePr>
          <p:nvPr/>
        </p:nvGraphicFramePr>
        <p:xfrm>
          <a:off x="0" y="476250"/>
          <a:ext cx="9144000" cy="6724650"/>
        </p:xfrm>
        <a:graphic>
          <a:graphicData uri="http://schemas.openxmlformats.org/presentationml/2006/ole">
            <mc:AlternateContent xmlns:mc="http://schemas.openxmlformats.org/markup-compatibility/2006">
              <mc:Choice xmlns:v="urn:schemas-microsoft-com:vml" Requires="v">
                <p:oleObj spid="_x0000_s18444" name="Chart" r:id="rId4" imgW="7248525" imgH="5334000" progId="Excel.Chart.8">
                  <p:embed/>
                </p:oleObj>
              </mc:Choice>
              <mc:Fallback>
                <p:oleObj name="Chart" r:id="rId4" imgW="7248525" imgH="53340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9144000" cy="67246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Rectangle 5"/>
          <p:cNvSpPr>
            <a:spLocks noChangeArrowheads="1"/>
          </p:cNvSpPr>
          <p:nvPr/>
        </p:nvSpPr>
        <p:spPr bwMode="auto">
          <a:xfrm>
            <a:off x="685800" y="1143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r>
              <a:rPr lang="de-DE" sz="4400" b="0">
                <a:solidFill>
                  <a:schemeClr val="tx2"/>
                </a:solidFill>
                <a:latin typeface="Times New Roman" pitchFamily="18" charset="0"/>
              </a:rPr>
              <a:t>Teilnahme an der Ausschreibung</a:t>
            </a:r>
            <a:br>
              <a:rPr lang="de-DE" sz="4400" b="0">
                <a:solidFill>
                  <a:schemeClr val="tx2"/>
                </a:solidFill>
                <a:latin typeface="Times New Roman" pitchFamily="18" charset="0"/>
              </a:rPr>
            </a:br>
            <a:r>
              <a:rPr lang="en-US" sz="2000" b="0">
                <a:solidFill>
                  <a:schemeClr val="tx2"/>
                </a:solidFill>
                <a:latin typeface="Times New Roman" pitchFamily="18" charset="0"/>
              </a:rPr>
              <a:t>Mit vollständig eingereichten Unterlagen</a:t>
            </a:r>
            <a:endParaRPr lang="de-DE" sz="2000" b="0">
              <a:solidFill>
                <a:schemeClr val="tx2"/>
              </a:solidFill>
              <a:latin typeface="Times New Roman" pitchFamily="18" charset="0"/>
            </a:endParaRPr>
          </a:p>
        </p:txBody>
      </p:sp>
      <p:sp>
        <p:nvSpPr>
          <p:cNvPr id="107531" name="AutoShape 11">
            <a:hlinkClick r:id="" action="ppaction://hlinkshowjump?jump=firstslide" highlightClick="1"/>
          </p:cNvPr>
          <p:cNvSpPr>
            <a:spLocks noChangeArrowheads="1"/>
          </p:cNvSpPr>
          <p:nvPr/>
        </p:nvSpPr>
        <p:spPr bwMode="auto">
          <a:xfrm>
            <a:off x="7885113" y="6092825"/>
            <a:ext cx="860425" cy="765175"/>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Oval 6"/>
          <p:cNvSpPr>
            <a:spLocks noChangeArrowheads="1"/>
          </p:cNvSpPr>
          <p:nvPr/>
        </p:nvSpPr>
        <p:spPr bwMode="auto">
          <a:xfrm>
            <a:off x="827088" y="4652963"/>
            <a:ext cx="720725" cy="12954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Oval 7"/>
          <p:cNvSpPr>
            <a:spLocks noChangeArrowheads="1"/>
          </p:cNvSpPr>
          <p:nvPr/>
        </p:nvSpPr>
        <p:spPr bwMode="auto">
          <a:xfrm>
            <a:off x="1476375" y="4652963"/>
            <a:ext cx="720725" cy="1295400"/>
          </a:xfrm>
          <a:prstGeom prst="ellipse">
            <a:avLst/>
          </a:prstGeom>
          <a:noFill/>
          <a:ln w="412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Oval 8"/>
          <p:cNvSpPr>
            <a:spLocks noChangeArrowheads="1"/>
          </p:cNvSpPr>
          <p:nvPr/>
        </p:nvSpPr>
        <p:spPr bwMode="auto">
          <a:xfrm>
            <a:off x="2916238" y="4724400"/>
            <a:ext cx="720725" cy="1295400"/>
          </a:xfrm>
          <a:prstGeom prst="ellipse">
            <a:avLst/>
          </a:prstGeom>
          <a:noFill/>
          <a:ln w="412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Text Box 13"/>
          <p:cNvSpPr txBox="1">
            <a:spLocks noChangeArrowheads="1"/>
          </p:cNvSpPr>
          <p:nvPr/>
        </p:nvSpPr>
        <p:spPr bwMode="auto">
          <a:xfrm>
            <a:off x="0" y="1196975"/>
            <a:ext cx="138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200" b="0"/>
              <a:t>Kriterien aus der </a:t>
            </a:r>
          </a:p>
          <a:p>
            <a:r>
              <a:rPr lang="de-DE" sz="1200" b="0"/>
              <a:t>Marktstudie erfüllt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09"/>
          <p:cNvSpPr txBox="1">
            <a:spLocks noChangeArrowheads="1"/>
          </p:cNvSpPr>
          <p:nvPr/>
        </p:nvSpPr>
        <p:spPr bwMode="auto">
          <a:xfrm>
            <a:off x="323850" y="115888"/>
            <a:ext cx="88201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b="0"/>
              <a:t>Benchmarkteam:</a:t>
            </a:r>
          </a:p>
          <a:p>
            <a:r>
              <a:rPr lang="de-DE" sz="1400" b="0"/>
              <a:t>A. Robben –IPP-</a:t>
            </a:r>
          </a:p>
          <a:p>
            <a:r>
              <a:rPr lang="de-DE" sz="1400" b="0"/>
              <a:t>K. Wittenburg, M. Steckel, F. Reuther –MDI-</a:t>
            </a:r>
          </a:p>
          <a:p>
            <a:r>
              <a:rPr lang="de-DE" sz="1400" b="0"/>
              <a:t>O. Krebs, –MKK-, Th. Fröhlich MHF,</a:t>
            </a:r>
          </a:p>
          <a:p>
            <a:r>
              <a:rPr lang="de-DE" sz="1400" b="0"/>
              <a:t>H. Förster –IT-, G. Radzinski –IT-TK-</a:t>
            </a:r>
          </a:p>
          <a:p>
            <a:r>
              <a:rPr lang="en-US" sz="1400" b="0"/>
              <a:t>Hr. Langer – Long_IT</a:t>
            </a:r>
            <a:endParaRPr lang="de-DE" sz="1400" b="0"/>
          </a:p>
          <a:p>
            <a:endParaRPr lang="de-DE" sz="1400" b="0"/>
          </a:p>
          <a:p>
            <a:r>
              <a:rPr lang="de-DE" sz="1600"/>
              <a:t>Aufgaben aus allen DESY-Bereichen wurden zusammengetragen (aus Anwender-anforderungen und Interviews) und von Hrn. Langer (Long-IT) und Fr. Robben (IPP) ausgearbeitet</a:t>
            </a:r>
          </a:p>
        </p:txBody>
      </p:sp>
      <p:sp>
        <p:nvSpPr>
          <p:cNvPr id="19459" name="Text Box 414"/>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D0C91246-74BF-4FD0-9250-3ABAAB409887}" type="slidenum">
              <a:rPr lang="de-DE" sz="1200" b="0">
                <a:solidFill>
                  <a:srgbClr val="B2B2B2"/>
                </a:solidFill>
              </a:rPr>
              <a:pPr>
                <a:spcBef>
                  <a:spcPct val="50000"/>
                </a:spcBef>
              </a:pPr>
              <a:t>18</a:t>
            </a:fld>
            <a:endParaRPr lang="de-DE" sz="1200" b="0">
              <a:solidFill>
                <a:srgbClr val="B2B2B2"/>
              </a:solidFill>
              <a:latin typeface="Times New Roman" pitchFamily="18" charset="0"/>
            </a:endParaRPr>
          </a:p>
        </p:txBody>
      </p:sp>
      <p:sp>
        <p:nvSpPr>
          <p:cNvPr id="19460" name="AutoShape 416">
            <a:hlinkClick r:id="" action="ppaction://hlinkshowjump?jump=firstslide" highlightClick="1"/>
          </p:cNvPr>
          <p:cNvSpPr>
            <a:spLocks noChangeArrowheads="1"/>
          </p:cNvSpPr>
          <p:nvPr/>
        </p:nvSpPr>
        <p:spPr bwMode="auto">
          <a:xfrm>
            <a:off x="8786813" y="2133600"/>
            <a:ext cx="357187"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461" name="Picture 5" descr="V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81275"/>
            <a:ext cx="284321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Du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8" y="2598738"/>
            <a:ext cx="295275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Bew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425" y="2579688"/>
            <a:ext cx="3024188"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00400"/>
            <a:ext cx="4395788"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3" name="Group 77"/>
          <p:cNvGrpSpPr>
            <a:grpSpLocks/>
          </p:cNvGrpSpPr>
          <p:nvPr/>
        </p:nvGrpSpPr>
        <p:grpSpPr bwMode="auto">
          <a:xfrm>
            <a:off x="304800" y="2743200"/>
            <a:ext cx="3448050" cy="3867150"/>
            <a:chOff x="96" y="1008"/>
            <a:chExt cx="2550" cy="2926"/>
          </a:xfrm>
        </p:grpSpPr>
        <p:sp>
          <p:nvSpPr>
            <p:cNvPr id="20498" name="Rectangle 5"/>
            <p:cNvSpPr>
              <a:spLocks noChangeArrowheads="1"/>
            </p:cNvSpPr>
            <p:nvPr/>
          </p:nvSpPr>
          <p:spPr bwMode="auto">
            <a:xfrm>
              <a:off x="1920" y="3216"/>
              <a:ext cx="624" cy="67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9" name="Text Box 6"/>
            <p:cNvSpPr txBox="1">
              <a:spLocks noChangeArrowheads="1"/>
            </p:cNvSpPr>
            <p:nvPr/>
          </p:nvSpPr>
          <p:spPr bwMode="auto">
            <a:xfrm>
              <a:off x="1920" y="3312"/>
              <a:ext cx="251" cy="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200">
                  <a:latin typeface="Times New Roman" pitchFamily="18" charset="0"/>
                </a:rPr>
                <a:t>X1  1  2  </a:t>
              </a:r>
              <a:endParaRPr lang="de-DE" b="0">
                <a:latin typeface="Times New Roman" pitchFamily="18" charset="0"/>
              </a:endParaRPr>
            </a:p>
          </p:txBody>
        </p:sp>
        <p:sp>
          <p:nvSpPr>
            <p:cNvPr id="20500" name="Oval 7"/>
            <p:cNvSpPr>
              <a:spLocks noChangeArrowheads="1"/>
            </p:cNvSpPr>
            <p:nvPr/>
          </p:nvSpPr>
          <p:spPr bwMode="auto">
            <a:xfrm>
              <a:off x="912" y="3360"/>
              <a:ext cx="104" cy="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1" name="Oval 8"/>
            <p:cNvSpPr>
              <a:spLocks noChangeArrowheads="1"/>
            </p:cNvSpPr>
            <p:nvPr/>
          </p:nvSpPr>
          <p:spPr bwMode="auto">
            <a:xfrm>
              <a:off x="912" y="3600"/>
              <a:ext cx="104" cy="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2" name="Oval 9"/>
            <p:cNvSpPr>
              <a:spLocks noChangeArrowheads="1"/>
            </p:cNvSpPr>
            <p:nvPr/>
          </p:nvSpPr>
          <p:spPr bwMode="auto">
            <a:xfrm>
              <a:off x="1392" y="3360"/>
              <a:ext cx="104" cy="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3" name="Oval 10"/>
            <p:cNvSpPr>
              <a:spLocks noChangeArrowheads="1"/>
            </p:cNvSpPr>
            <p:nvPr/>
          </p:nvSpPr>
          <p:spPr bwMode="auto">
            <a:xfrm>
              <a:off x="1392" y="3600"/>
              <a:ext cx="104" cy="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4" name="Line 11"/>
            <p:cNvSpPr>
              <a:spLocks noChangeShapeType="1"/>
            </p:cNvSpPr>
            <p:nvPr/>
          </p:nvSpPr>
          <p:spPr bwMode="auto">
            <a:xfrm>
              <a:off x="912" y="3408"/>
              <a:ext cx="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05" name="Line 12"/>
            <p:cNvSpPr>
              <a:spLocks noChangeShapeType="1"/>
            </p:cNvSpPr>
            <p:nvPr/>
          </p:nvSpPr>
          <p:spPr bwMode="auto">
            <a:xfrm>
              <a:off x="1008" y="3408"/>
              <a:ext cx="41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06" name="Line 13"/>
            <p:cNvSpPr>
              <a:spLocks noChangeShapeType="1"/>
            </p:cNvSpPr>
            <p:nvPr/>
          </p:nvSpPr>
          <p:spPr bwMode="auto">
            <a:xfrm>
              <a:off x="1008" y="3648"/>
              <a:ext cx="41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07" name="Text Box 14"/>
            <p:cNvSpPr txBox="1">
              <a:spLocks noChangeArrowheads="1"/>
            </p:cNvSpPr>
            <p:nvPr/>
          </p:nvSpPr>
          <p:spPr bwMode="auto">
            <a:xfrm>
              <a:off x="863" y="3216"/>
              <a:ext cx="278" cy="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600" b="0">
                  <a:latin typeface="Times New Roman" pitchFamily="18" charset="0"/>
                </a:rPr>
                <a:t>4a</a:t>
              </a:r>
              <a:endParaRPr lang="de-DE" b="0">
                <a:latin typeface="Times New Roman" pitchFamily="18" charset="0"/>
              </a:endParaRPr>
            </a:p>
          </p:txBody>
        </p:sp>
        <p:sp>
          <p:nvSpPr>
            <p:cNvPr id="20508" name="Text Box 15"/>
            <p:cNvSpPr txBox="1">
              <a:spLocks noChangeArrowheads="1"/>
            </p:cNvSpPr>
            <p:nvPr/>
          </p:nvSpPr>
          <p:spPr bwMode="auto">
            <a:xfrm>
              <a:off x="912" y="3456"/>
              <a:ext cx="209" cy="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a:latin typeface="Times New Roman" pitchFamily="18" charset="0"/>
                </a:rPr>
                <a:t>b</a:t>
              </a:r>
              <a:endParaRPr lang="de-DE" b="0">
                <a:latin typeface="Times New Roman" pitchFamily="18" charset="0"/>
              </a:endParaRPr>
            </a:p>
          </p:txBody>
        </p:sp>
        <p:sp>
          <p:nvSpPr>
            <p:cNvPr id="20509" name="Text Box 16"/>
            <p:cNvSpPr txBox="1">
              <a:spLocks noChangeArrowheads="1"/>
            </p:cNvSpPr>
            <p:nvPr/>
          </p:nvSpPr>
          <p:spPr bwMode="auto">
            <a:xfrm>
              <a:off x="1343" y="3216"/>
              <a:ext cx="278" cy="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600" b="0">
                  <a:latin typeface="Times New Roman" pitchFamily="18" charset="0"/>
                </a:rPr>
                <a:t>4a</a:t>
              </a:r>
              <a:endParaRPr lang="de-DE" b="0">
                <a:latin typeface="Times New Roman" pitchFamily="18" charset="0"/>
              </a:endParaRPr>
            </a:p>
          </p:txBody>
        </p:sp>
        <p:sp>
          <p:nvSpPr>
            <p:cNvPr id="20510" name="Rectangle 17"/>
            <p:cNvSpPr>
              <a:spLocks noChangeArrowheads="1"/>
            </p:cNvSpPr>
            <p:nvPr/>
          </p:nvSpPr>
          <p:spPr bwMode="auto">
            <a:xfrm>
              <a:off x="1392" y="3473"/>
              <a:ext cx="209" cy="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DE" sz="1400">
                  <a:latin typeface="Times New Roman" pitchFamily="18" charset="0"/>
                </a:rPr>
                <a:t>b</a:t>
              </a:r>
              <a:endParaRPr lang="de-DE" sz="1600" b="0">
                <a:latin typeface="Times New Roman" pitchFamily="18" charset="0"/>
              </a:endParaRPr>
            </a:p>
          </p:txBody>
        </p:sp>
        <p:sp>
          <p:nvSpPr>
            <p:cNvPr id="20511" name="Line 18"/>
            <p:cNvSpPr>
              <a:spLocks noChangeShapeType="1"/>
            </p:cNvSpPr>
            <p:nvPr/>
          </p:nvSpPr>
          <p:spPr bwMode="auto">
            <a:xfrm flipV="1">
              <a:off x="1488" y="3600"/>
              <a:ext cx="432"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12" name="Line 19"/>
            <p:cNvSpPr>
              <a:spLocks noChangeShapeType="1"/>
            </p:cNvSpPr>
            <p:nvPr/>
          </p:nvSpPr>
          <p:spPr bwMode="auto">
            <a:xfrm>
              <a:off x="1488" y="3408"/>
              <a:ext cx="432"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13" name="Rectangle 20"/>
            <p:cNvSpPr>
              <a:spLocks noChangeArrowheads="1"/>
            </p:cNvSpPr>
            <p:nvPr/>
          </p:nvSpPr>
          <p:spPr bwMode="auto">
            <a:xfrm>
              <a:off x="1296" y="3025"/>
              <a:ext cx="487" cy="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DE" sz="1400">
                  <a:latin typeface="Times New Roman" pitchFamily="18" charset="0"/>
                </a:rPr>
                <a:t>R4/L1</a:t>
              </a:r>
            </a:p>
          </p:txBody>
        </p:sp>
        <p:sp>
          <p:nvSpPr>
            <p:cNvPr id="20514" name="Text Box 21"/>
            <p:cNvSpPr txBox="1">
              <a:spLocks noChangeArrowheads="1"/>
            </p:cNvSpPr>
            <p:nvPr/>
          </p:nvSpPr>
          <p:spPr bwMode="auto">
            <a:xfrm>
              <a:off x="816" y="3025"/>
              <a:ext cx="487" cy="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a:latin typeface="Times New Roman" pitchFamily="18" charset="0"/>
                </a:rPr>
                <a:t>R1/L2</a:t>
              </a:r>
              <a:endParaRPr lang="de-DE" b="0">
                <a:latin typeface="Times New Roman" pitchFamily="18" charset="0"/>
              </a:endParaRPr>
            </a:p>
          </p:txBody>
        </p:sp>
        <p:sp>
          <p:nvSpPr>
            <p:cNvPr id="20515" name="Rectangle 22"/>
            <p:cNvSpPr>
              <a:spLocks noChangeArrowheads="1"/>
            </p:cNvSpPr>
            <p:nvPr/>
          </p:nvSpPr>
          <p:spPr bwMode="auto">
            <a:xfrm>
              <a:off x="96" y="3312"/>
              <a:ext cx="336" cy="384"/>
            </a:xfrm>
            <a:prstGeom prst="rect">
              <a:avLst/>
            </a:prstGeom>
            <a:solidFill>
              <a:schemeClr val="accent1"/>
            </a:solidFill>
            <a:ln w="9525">
              <a:solidFill>
                <a:schemeClr val="tx1"/>
              </a:solidFill>
              <a:miter lim="800000"/>
              <a:headEnd/>
              <a:tailEnd/>
            </a:ln>
          </p:spPr>
          <p:txBody>
            <a:bodyPr wrap="none" anchor="ctr"/>
            <a:lstStyle/>
            <a:p>
              <a:pPr algn="ctr"/>
              <a:r>
                <a:rPr lang="de-DE" b="0">
                  <a:latin typeface="Times New Roman" pitchFamily="18" charset="0"/>
                </a:rPr>
                <a:t>SPS</a:t>
              </a:r>
            </a:p>
          </p:txBody>
        </p:sp>
        <p:sp>
          <p:nvSpPr>
            <p:cNvPr id="20516" name="Text Box 23"/>
            <p:cNvSpPr txBox="1">
              <a:spLocks noChangeArrowheads="1"/>
            </p:cNvSpPr>
            <p:nvPr/>
          </p:nvSpPr>
          <p:spPr bwMode="auto">
            <a:xfrm>
              <a:off x="528" y="3264"/>
              <a:ext cx="223" cy="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b="0">
                  <a:latin typeface="Times New Roman" pitchFamily="18" charset="0"/>
                </a:rPr>
                <a:t>+</a:t>
              </a:r>
            </a:p>
          </p:txBody>
        </p:sp>
        <p:sp>
          <p:nvSpPr>
            <p:cNvPr id="20517" name="Text Box 24"/>
            <p:cNvSpPr txBox="1">
              <a:spLocks noChangeArrowheads="1"/>
            </p:cNvSpPr>
            <p:nvPr/>
          </p:nvSpPr>
          <p:spPr bwMode="auto">
            <a:xfrm>
              <a:off x="2304" y="2112"/>
              <a:ext cx="240" cy="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endParaRPr lang="en-GB" b="0">
                <a:solidFill>
                  <a:schemeClr val="bg2"/>
                </a:solidFill>
                <a:latin typeface="Times New Roman" pitchFamily="18" charset="0"/>
              </a:endParaRPr>
            </a:p>
          </p:txBody>
        </p:sp>
        <p:sp>
          <p:nvSpPr>
            <p:cNvPr id="20518" name="Line 25"/>
            <p:cNvSpPr>
              <a:spLocks noChangeShapeType="1"/>
            </p:cNvSpPr>
            <p:nvPr/>
          </p:nvSpPr>
          <p:spPr bwMode="auto">
            <a:xfrm>
              <a:off x="720" y="364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19" name="Line 26"/>
            <p:cNvSpPr>
              <a:spLocks noChangeShapeType="1"/>
            </p:cNvSpPr>
            <p:nvPr/>
          </p:nvSpPr>
          <p:spPr bwMode="auto">
            <a:xfrm>
              <a:off x="720" y="34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20" name="Rectangle 27"/>
            <p:cNvSpPr>
              <a:spLocks noChangeArrowheads="1"/>
            </p:cNvSpPr>
            <p:nvPr/>
          </p:nvSpPr>
          <p:spPr bwMode="auto">
            <a:xfrm>
              <a:off x="432" y="3504"/>
              <a:ext cx="451" cy="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DE" sz="1800" b="0">
                  <a:latin typeface="Times New Roman" pitchFamily="18" charset="0"/>
                </a:rPr>
                <a:t>E4.1</a:t>
              </a:r>
            </a:p>
          </p:txBody>
        </p:sp>
        <p:sp>
          <p:nvSpPr>
            <p:cNvPr id="20521" name="Text Box 28"/>
            <p:cNvSpPr txBox="1">
              <a:spLocks noChangeArrowheads="1"/>
            </p:cNvSpPr>
            <p:nvPr/>
          </p:nvSpPr>
          <p:spPr bwMode="auto">
            <a:xfrm>
              <a:off x="2193" y="1488"/>
              <a:ext cx="136"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kumimoji="1" lang="de-DE" sz="1800" b="0">
                <a:latin typeface="Times New Roman" pitchFamily="18" charset="0"/>
              </a:endParaRPr>
            </a:p>
            <a:p>
              <a:endParaRPr kumimoji="1" lang="de-DE" sz="1800" b="0">
                <a:latin typeface="Times New Roman" pitchFamily="18" charset="0"/>
              </a:endParaRPr>
            </a:p>
          </p:txBody>
        </p:sp>
        <p:graphicFrame>
          <p:nvGraphicFramePr>
            <p:cNvPr id="20522" name="Object 29"/>
            <p:cNvGraphicFramePr>
              <a:graphicFrameLocks noChangeAspect="1"/>
            </p:cNvGraphicFramePr>
            <p:nvPr/>
          </p:nvGraphicFramePr>
          <p:xfrm>
            <a:off x="1920" y="1584"/>
            <a:ext cx="336" cy="266"/>
          </p:xfrm>
          <a:graphic>
            <a:graphicData uri="http://schemas.openxmlformats.org/presentationml/2006/ole">
              <mc:AlternateContent xmlns:mc="http://schemas.openxmlformats.org/markup-compatibility/2006">
                <mc:Choice xmlns:v="urn:schemas-microsoft-com:vml" Requires="v">
                  <p:oleObj spid="_x0000_s20568" name="Photo Editor Photo" r:id="rId5" imgW="365792" imgH="289463" progId="MSPhotoEd.3">
                    <p:embed/>
                  </p:oleObj>
                </mc:Choice>
                <mc:Fallback>
                  <p:oleObj name="Photo Editor Photo" r:id="rId5" imgW="365792" imgH="289463" progId="MSPhotoEd.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1584"/>
                          <a:ext cx="33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3" name="Rectangle 30"/>
            <p:cNvSpPr>
              <a:spLocks noChangeArrowheads="1"/>
            </p:cNvSpPr>
            <p:nvPr/>
          </p:nvSpPr>
          <p:spPr bwMode="auto">
            <a:xfrm>
              <a:off x="96" y="1488"/>
              <a:ext cx="336" cy="384"/>
            </a:xfrm>
            <a:prstGeom prst="rect">
              <a:avLst/>
            </a:prstGeom>
            <a:solidFill>
              <a:schemeClr val="accent1"/>
            </a:solidFill>
            <a:ln w="9525">
              <a:solidFill>
                <a:schemeClr val="tx1"/>
              </a:solidFill>
              <a:miter lim="800000"/>
              <a:headEnd/>
              <a:tailEnd/>
            </a:ln>
          </p:spPr>
          <p:txBody>
            <a:bodyPr wrap="none" anchor="ctr"/>
            <a:lstStyle/>
            <a:p>
              <a:pPr algn="ctr"/>
              <a:r>
                <a:rPr lang="de-DE" b="0">
                  <a:latin typeface="Times New Roman" pitchFamily="18" charset="0"/>
                </a:rPr>
                <a:t>SPS</a:t>
              </a:r>
            </a:p>
          </p:txBody>
        </p:sp>
        <p:sp>
          <p:nvSpPr>
            <p:cNvPr id="20524" name="Oval 31"/>
            <p:cNvSpPr>
              <a:spLocks noChangeArrowheads="1"/>
            </p:cNvSpPr>
            <p:nvPr/>
          </p:nvSpPr>
          <p:spPr bwMode="auto">
            <a:xfrm>
              <a:off x="960" y="153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25" name="Oval 32"/>
            <p:cNvSpPr>
              <a:spLocks noChangeArrowheads="1"/>
            </p:cNvSpPr>
            <p:nvPr/>
          </p:nvSpPr>
          <p:spPr bwMode="auto">
            <a:xfrm>
              <a:off x="960" y="177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26" name="Oval 33"/>
            <p:cNvSpPr>
              <a:spLocks noChangeArrowheads="1"/>
            </p:cNvSpPr>
            <p:nvPr/>
          </p:nvSpPr>
          <p:spPr bwMode="auto">
            <a:xfrm>
              <a:off x="1440" y="153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27" name="Oval 34"/>
            <p:cNvSpPr>
              <a:spLocks noChangeArrowheads="1"/>
            </p:cNvSpPr>
            <p:nvPr/>
          </p:nvSpPr>
          <p:spPr bwMode="auto">
            <a:xfrm>
              <a:off x="1440" y="177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28" name="Text Box 35"/>
            <p:cNvSpPr txBox="1">
              <a:spLocks noChangeArrowheads="1"/>
            </p:cNvSpPr>
            <p:nvPr/>
          </p:nvSpPr>
          <p:spPr bwMode="auto">
            <a:xfrm>
              <a:off x="528" y="1392"/>
              <a:ext cx="223" cy="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b="0">
                  <a:latin typeface="Times New Roman" pitchFamily="18" charset="0"/>
                </a:rPr>
                <a:t>+</a:t>
              </a:r>
            </a:p>
          </p:txBody>
        </p:sp>
        <p:sp>
          <p:nvSpPr>
            <p:cNvPr id="20529" name="Text Box 36"/>
            <p:cNvSpPr txBox="1">
              <a:spLocks noChangeArrowheads="1"/>
            </p:cNvSpPr>
            <p:nvPr/>
          </p:nvSpPr>
          <p:spPr bwMode="auto">
            <a:xfrm>
              <a:off x="432" y="1681"/>
              <a:ext cx="384" cy="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800" b="0">
                  <a:latin typeface="Times New Roman" pitchFamily="18" charset="0"/>
                </a:rPr>
                <a:t>E4.0</a:t>
              </a:r>
            </a:p>
          </p:txBody>
        </p:sp>
        <p:sp>
          <p:nvSpPr>
            <p:cNvPr id="20530" name="Line 37"/>
            <p:cNvSpPr>
              <a:spLocks noChangeShapeType="1"/>
            </p:cNvSpPr>
            <p:nvPr/>
          </p:nvSpPr>
          <p:spPr bwMode="auto">
            <a:xfrm>
              <a:off x="960" y="158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1" name="Line 38"/>
            <p:cNvSpPr>
              <a:spLocks noChangeShapeType="1"/>
            </p:cNvSpPr>
            <p:nvPr/>
          </p:nvSpPr>
          <p:spPr bwMode="auto">
            <a:xfrm>
              <a:off x="768" y="15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2" name="Line 39"/>
            <p:cNvSpPr>
              <a:spLocks noChangeShapeType="1"/>
            </p:cNvSpPr>
            <p:nvPr/>
          </p:nvSpPr>
          <p:spPr bwMode="auto">
            <a:xfrm>
              <a:off x="768" y="182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3" name="Line 40"/>
            <p:cNvSpPr>
              <a:spLocks noChangeShapeType="1"/>
            </p:cNvSpPr>
            <p:nvPr/>
          </p:nvSpPr>
          <p:spPr bwMode="auto">
            <a:xfrm>
              <a:off x="1056" y="158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4" name="Line 41"/>
            <p:cNvSpPr>
              <a:spLocks noChangeShapeType="1"/>
            </p:cNvSpPr>
            <p:nvPr/>
          </p:nvSpPr>
          <p:spPr bwMode="auto">
            <a:xfrm flipV="1">
              <a:off x="1056" y="182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5" name="Line 42"/>
            <p:cNvSpPr>
              <a:spLocks noChangeShapeType="1"/>
            </p:cNvSpPr>
            <p:nvPr/>
          </p:nvSpPr>
          <p:spPr bwMode="auto">
            <a:xfrm>
              <a:off x="1536" y="158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6" name="Line 43"/>
            <p:cNvSpPr>
              <a:spLocks noChangeShapeType="1"/>
            </p:cNvSpPr>
            <p:nvPr/>
          </p:nvSpPr>
          <p:spPr bwMode="auto">
            <a:xfrm>
              <a:off x="1536" y="182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7" name="Text Box 44"/>
            <p:cNvSpPr txBox="1">
              <a:spLocks noChangeArrowheads="1"/>
            </p:cNvSpPr>
            <p:nvPr/>
          </p:nvSpPr>
          <p:spPr bwMode="auto">
            <a:xfrm>
              <a:off x="816" y="1248"/>
              <a:ext cx="487"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a:latin typeface="Times New Roman" pitchFamily="18" charset="0"/>
                </a:rPr>
                <a:t>R1/L2</a:t>
              </a:r>
              <a:endParaRPr lang="de-DE" b="0">
                <a:latin typeface="Times New Roman" pitchFamily="18" charset="0"/>
              </a:endParaRPr>
            </a:p>
          </p:txBody>
        </p:sp>
        <p:sp>
          <p:nvSpPr>
            <p:cNvPr id="20538" name="Text Box 45"/>
            <p:cNvSpPr txBox="1">
              <a:spLocks noChangeArrowheads="1"/>
            </p:cNvSpPr>
            <p:nvPr/>
          </p:nvSpPr>
          <p:spPr bwMode="auto">
            <a:xfrm>
              <a:off x="912" y="1392"/>
              <a:ext cx="278" cy="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600" b="0">
                  <a:latin typeface="Times New Roman" pitchFamily="18" charset="0"/>
                </a:rPr>
                <a:t>3a</a:t>
              </a:r>
              <a:endParaRPr lang="de-DE" b="0">
                <a:latin typeface="Times New Roman" pitchFamily="18" charset="0"/>
              </a:endParaRPr>
            </a:p>
          </p:txBody>
        </p:sp>
        <p:sp>
          <p:nvSpPr>
            <p:cNvPr id="20539" name="Text Box 46"/>
            <p:cNvSpPr txBox="1">
              <a:spLocks noChangeArrowheads="1"/>
            </p:cNvSpPr>
            <p:nvPr/>
          </p:nvSpPr>
          <p:spPr bwMode="auto">
            <a:xfrm>
              <a:off x="960" y="1633"/>
              <a:ext cx="209" cy="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a:latin typeface="Times New Roman" pitchFamily="18" charset="0"/>
                </a:rPr>
                <a:t>b</a:t>
              </a:r>
              <a:endParaRPr lang="de-DE" b="0">
                <a:latin typeface="Times New Roman" pitchFamily="18" charset="0"/>
              </a:endParaRPr>
            </a:p>
          </p:txBody>
        </p:sp>
        <p:sp>
          <p:nvSpPr>
            <p:cNvPr id="20540" name="Text Box 47"/>
            <p:cNvSpPr txBox="1">
              <a:spLocks noChangeArrowheads="1"/>
            </p:cNvSpPr>
            <p:nvPr/>
          </p:nvSpPr>
          <p:spPr bwMode="auto">
            <a:xfrm>
              <a:off x="1343" y="1248"/>
              <a:ext cx="487"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a:latin typeface="Times New Roman" pitchFamily="18" charset="0"/>
                </a:rPr>
                <a:t>R3/L3</a:t>
              </a:r>
              <a:endParaRPr lang="de-DE">
                <a:latin typeface="Times New Roman" pitchFamily="18" charset="0"/>
              </a:endParaRPr>
            </a:p>
          </p:txBody>
        </p:sp>
        <p:sp>
          <p:nvSpPr>
            <p:cNvPr id="20541" name="Text Box 48"/>
            <p:cNvSpPr txBox="1">
              <a:spLocks noChangeArrowheads="1"/>
            </p:cNvSpPr>
            <p:nvPr/>
          </p:nvSpPr>
          <p:spPr bwMode="auto">
            <a:xfrm>
              <a:off x="1392" y="1392"/>
              <a:ext cx="278" cy="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600" b="0">
                  <a:latin typeface="Times New Roman" pitchFamily="18" charset="0"/>
                </a:rPr>
                <a:t>1a</a:t>
              </a:r>
              <a:endParaRPr lang="de-DE" b="0">
                <a:latin typeface="Times New Roman" pitchFamily="18" charset="0"/>
              </a:endParaRPr>
            </a:p>
          </p:txBody>
        </p:sp>
        <p:sp>
          <p:nvSpPr>
            <p:cNvPr id="20542" name="Rectangle 49"/>
            <p:cNvSpPr>
              <a:spLocks noChangeArrowheads="1"/>
            </p:cNvSpPr>
            <p:nvPr/>
          </p:nvSpPr>
          <p:spPr bwMode="auto">
            <a:xfrm>
              <a:off x="1441" y="1648"/>
              <a:ext cx="209"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DE" sz="1400">
                  <a:latin typeface="Times New Roman" pitchFamily="18" charset="0"/>
                </a:rPr>
                <a:t>b</a:t>
              </a:r>
              <a:endParaRPr lang="de-DE" sz="1600" b="0">
                <a:latin typeface="Times New Roman" pitchFamily="18" charset="0"/>
              </a:endParaRPr>
            </a:p>
          </p:txBody>
        </p:sp>
        <p:sp>
          <p:nvSpPr>
            <p:cNvPr id="20543" name="Text Box 51"/>
            <p:cNvSpPr txBox="1">
              <a:spLocks noChangeArrowheads="1"/>
            </p:cNvSpPr>
            <p:nvPr/>
          </p:nvSpPr>
          <p:spPr bwMode="auto">
            <a:xfrm>
              <a:off x="528" y="3121"/>
              <a:ext cx="240" cy="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endParaRPr lang="en-GB" b="0">
                <a:solidFill>
                  <a:schemeClr val="bg2"/>
                </a:solidFill>
                <a:latin typeface="Times New Roman" pitchFamily="18" charset="0"/>
              </a:endParaRPr>
            </a:p>
          </p:txBody>
        </p:sp>
        <p:sp>
          <p:nvSpPr>
            <p:cNvPr id="20544" name="Text Box 52"/>
            <p:cNvSpPr txBox="1">
              <a:spLocks noChangeArrowheads="1"/>
            </p:cNvSpPr>
            <p:nvPr/>
          </p:nvSpPr>
          <p:spPr bwMode="auto">
            <a:xfrm>
              <a:off x="1056" y="1008"/>
              <a:ext cx="587" cy="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800" b="0">
                  <a:latin typeface="Times New Roman" pitchFamily="18" charset="0"/>
                </a:rPr>
                <a:t>RVt-</a:t>
              </a:r>
              <a:r>
                <a:rPr lang="de-DE" sz="1800" b="0">
                  <a:solidFill>
                    <a:schemeClr val="bg2"/>
                  </a:solidFill>
                  <a:latin typeface="Times New Roman" pitchFamily="18" charset="0"/>
                </a:rPr>
                <a:t>B</a:t>
              </a:r>
              <a:endParaRPr lang="de-DE" b="0">
                <a:latin typeface="Times New Roman" pitchFamily="18" charset="0"/>
              </a:endParaRPr>
            </a:p>
          </p:txBody>
        </p:sp>
        <p:sp>
          <p:nvSpPr>
            <p:cNvPr id="20545" name="Oval 53"/>
            <p:cNvSpPr>
              <a:spLocks noChangeArrowheads="1"/>
            </p:cNvSpPr>
            <p:nvPr/>
          </p:nvSpPr>
          <p:spPr bwMode="auto">
            <a:xfrm>
              <a:off x="1392" y="233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46" name="Oval 54"/>
            <p:cNvSpPr>
              <a:spLocks noChangeArrowheads="1"/>
            </p:cNvSpPr>
            <p:nvPr/>
          </p:nvSpPr>
          <p:spPr bwMode="auto">
            <a:xfrm>
              <a:off x="1392" y="257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47" name="Line 55"/>
            <p:cNvSpPr>
              <a:spLocks noChangeShapeType="1"/>
            </p:cNvSpPr>
            <p:nvPr/>
          </p:nvSpPr>
          <p:spPr bwMode="auto">
            <a:xfrm>
              <a:off x="912" y="238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48" name="Line 56"/>
            <p:cNvSpPr>
              <a:spLocks noChangeShapeType="1"/>
            </p:cNvSpPr>
            <p:nvPr/>
          </p:nvSpPr>
          <p:spPr bwMode="auto">
            <a:xfrm>
              <a:off x="1488" y="240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49" name="Line 57"/>
            <p:cNvSpPr>
              <a:spLocks noChangeShapeType="1"/>
            </p:cNvSpPr>
            <p:nvPr/>
          </p:nvSpPr>
          <p:spPr bwMode="auto">
            <a:xfrm>
              <a:off x="1488" y="262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50" name="Text Box 58"/>
            <p:cNvSpPr txBox="1">
              <a:spLocks noChangeArrowheads="1"/>
            </p:cNvSpPr>
            <p:nvPr/>
          </p:nvSpPr>
          <p:spPr bwMode="auto">
            <a:xfrm>
              <a:off x="1343" y="2161"/>
              <a:ext cx="278" cy="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600" b="0">
                  <a:latin typeface="Times New Roman" pitchFamily="18" charset="0"/>
                </a:rPr>
                <a:t>5a</a:t>
              </a:r>
              <a:endParaRPr lang="de-DE" b="0">
                <a:latin typeface="Times New Roman" pitchFamily="18" charset="0"/>
              </a:endParaRPr>
            </a:p>
          </p:txBody>
        </p:sp>
        <p:sp>
          <p:nvSpPr>
            <p:cNvPr id="20551" name="Rectangle 59"/>
            <p:cNvSpPr>
              <a:spLocks noChangeArrowheads="1"/>
            </p:cNvSpPr>
            <p:nvPr/>
          </p:nvSpPr>
          <p:spPr bwMode="auto">
            <a:xfrm>
              <a:off x="1392" y="2448"/>
              <a:ext cx="209"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DE" sz="1400">
                  <a:latin typeface="Times New Roman" pitchFamily="18" charset="0"/>
                </a:rPr>
                <a:t>b</a:t>
              </a:r>
              <a:endParaRPr lang="de-DE" sz="1600" b="0">
                <a:latin typeface="Times New Roman" pitchFamily="18" charset="0"/>
              </a:endParaRPr>
            </a:p>
          </p:txBody>
        </p:sp>
        <p:sp>
          <p:nvSpPr>
            <p:cNvPr id="20552" name="Text Box 60"/>
            <p:cNvSpPr txBox="1">
              <a:spLocks noChangeArrowheads="1"/>
            </p:cNvSpPr>
            <p:nvPr/>
          </p:nvSpPr>
          <p:spPr bwMode="auto">
            <a:xfrm>
              <a:off x="1920" y="2208"/>
              <a:ext cx="300" cy="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200">
                  <a:latin typeface="Times New Roman" pitchFamily="18" charset="0"/>
                </a:rPr>
                <a:t>Pt1</a:t>
              </a:r>
              <a:endParaRPr lang="de-DE" b="0">
                <a:latin typeface="Times New Roman" pitchFamily="18" charset="0"/>
              </a:endParaRPr>
            </a:p>
          </p:txBody>
        </p:sp>
        <p:graphicFrame>
          <p:nvGraphicFramePr>
            <p:cNvPr id="20553" name="Object 61"/>
            <p:cNvGraphicFramePr>
              <a:graphicFrameLocks noChangeAspect="1"/>
            </p:cNvGraphicFramePr>
            <p:nvPr/>
          </p:nvGraphicFramePr>
          <p:xfrm>
            <a:off x="1872" y="2400"/>
            <a:ext cx="336" cy="253"/>
          </p:xfrm>
          <a:graphic>
            <a:graphicData uri="http://schemas.openxmlformats.org/presentationml/2006/ole">
              <mc:AlternateContent xmlns:mc="http://schemas.openxmlformats.org/markup-compatibility/2006">
                <mc:Choice xmlns:v="urn:schemas-microsoft-com:vml" Requires="v">
                  <p:oleObj spid="_x0000_s20569" name="Photo Editor Photo" r:id="rId7" imgW="373333" imgH="281905" progId="MSPhotoEd.3">
                    <p:embed/>
                  </p:oleObj>
                </mc:Choice>
                <mc:Fallback>
                  <p:oleObj name="Photo Editor Photo" r:id="rId7" imgW="373333" imgH="281905" progId="MSPhotoEd.3">
                    <p:embed/>
                    <p:pic>
                      <p:nvPicPr>
                        <p:cNvPr id="0" name="Object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2" y="2400"/>
                          <a:ext cx="336"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4" name="Rectangle 62"/>
            <p:cNvSpPr>
              <a:spLocks noChangeArrowheads="1"/>
            </p:cNvSpPr>
            <p:nvPr/>
          </p:nvSpPr>
          <p:spPr bwMode="auto">
            <a:xfrm>
              <a:off x="1296" y="2064"/>
              <a:ext cx="487" cy="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DE" sz="1400">
                  <a:latin typeface="Times New Roman" pitchFamily="18" charset="0"/>
                </a:rPr>
                <a:t>R2/L5</a:t>
              </a:r>
            </a:p>
          </p:txBody>
        </p:sp>
        <p:sp>
          <p:nvSpPr>
            <p:cNvPr id="20555" name="Line 63"/>
            <p:cNvSpPr>
              <a:spLocks noChangeShapeType="1"/>
            </p:cNvSpPr>
            <p:nvPr/>
          </p:nvSpPr>
          <p:spPr bwMode="auto">
            <a:xfrm>
              <a:off x="1056" y="1584"/>
              <a:ext cx="336"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56" name="Line 64"/>
            <p:cNvSpPr>
              <a:spLocks noChangeShapeType="1"/>
            </p:cNvSpPr>
            <p:nvPr/>
          </p:nvSpPr>
          <p:spPr bwMode="auto">
            <a:xfrm>
              <a:off x="1056" y="1824"/>
              <a:ext cx="336"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57" name="Line 65"/>
            <p:cNvSpPr>
              <a:spLocks noChangeShapeType="1"/>
            </p:cNvSpPr>
            <p:nvPr/>
          </p:nvSpPr>
          <p:spPr bwMode="auto">
            <a:xfrm flipH="1">
              <a:off x="720" y="1632"/>
              <a:ext cx="24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58" name="Line 66"/>
            <p:cNvSpPr>
              <a:spLocks noChangeShapeType="1"/>
            </p:cNvSpPr>
            <p:nvPr/>
          </p:nvSpPr>
          <p:spPr bwMode="auto">
            <a:xfrm>
              <a:off x="720" y="220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59" name="Line 67"/>
            <p:cNvSpPr>
              <a:spLocks noChangeShapeType="1"/>
            </p:cNvSpPr>
            <p:nvPr/>
          </p:nvSpPr>
          <p:spPr bwMode="auto">
            <a:xfrm>
              <a:off x="720" y="3168"/>
              <a:ext cx="19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60" name="Line 68"/>
            <p:cNvSpPr>
              <a:spLocks noChangeShapeType="1"/>
            </p:cNvSpPr>
            <p:nvPr/>
          </p:nvSpPr>
          <p:spPr bwMode="auto">
            <a:xfrm>
              <a:off x="1008" y="1872"/>
              <a:ext cx="384" cy="177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61" name="Rectangle 69"/>
            <p:cNvSpPr>
              <a:spLocks noChangeArrowheads="1"/>
            </p:cNvSpPr>
            <p:nvPr/>
          </p:nvSpPr>
          <p:spPr bwMode="auto">
            <a:xfrm>
              <a:off x="1920" y="3168"/>
              <a:ext cx="726" cy="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DE" sz="1200">
                  <a:latin typeface="Times New Roman" pitchFamily="18" charset="0"/>
                </a:rPr>
                <a:t>MK1506/D1</a:t>
              </a:r>
            </a:p>
          </p:txBody>
        </p:sp>
      </p:grpSp>
      <p:grpSp>
        <p:nvGrpSpPr>
          <p:cNvPr id="20484" name="Group 75"/>
          <p:cNvGrpSpPr>
            <a:grpSpLocks/>
          </p:cNvGrpSpPr>
          <p:nvPr/>
        </p:nvGrpSpPr>
        <p:grpSpPr bwMode="auto">
          <a:xfrm>
            <a:off x="3048000" y="0"/>
            <a:ext cx="6096000" cy="2484438"/>
            <a:chOff x="1920" y="0"/>
            <a:chExt cx="3840" cy="1565"/>
          </a:xfrm>
        </p:grpSpPr>
        <p:sp>
          <p:nvSpPr>
            <p:cNvPr id="20493" name="Text Box 50"/>
            <p:cNvSpPr txBox="1">
              <a:spLocks noChangeArrowheads="1"/>
            </p:cNvSpPr>
            <p:nvPr/>
          </p:nvSpPr>
          <p:spPr bwMode="auto">
            <a:xfrm>
              <a:off x="1920" y="1392"/>
              <a:ext cx="329"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200">
                  <a:latin typeface="Times New Roman" pitchFamily="18" charset="0"/>
                </a:rPr>
                <a:t>DW1</a:t>
              </a:r>
              <a:endParaRPr lang="de-DE" b="0">
                <a:latin typeface="Times New Roman" pitchFamily="18" charset="0"/>
              </a:endParaRPr>
            </a:p>
          </p:txBody>
        </p:sp>
        <p:pic>
          <p:nvPicPr>
            <p:cNvPr id="20494" name="Picture 7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6" y="214"/>
              <a:ext cx="1680" cy="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5" name="Picture 7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6" y="231"/>
              <a:ext cx="1824" cy="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6" name="Line 72"/>
            <p:cNvSpPr>
              <a:spLocks noChangeShapeType="1"/>
            </p:cNvSpPr>
            <p:nvPr/>
          </p:nvSpPr>
          <p:spPr bwMode="auto">
            <a:xfrm>
              <a:off x="3504" y="624"/>
              <a:ext cx="1008" cy="576"/>
            </a:xfrm>
            <a:prstGeom prst="line">
              <a:avLst/>
            </a:prstGeom>
            <a:noFill/>
            <a:ln w="26987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7" name="Rectangle 74"/>
            <p:cNvSpPr>
              <a:spLocks noChangeArrowheads="1"/>
            </p:cNvSpPr>
            <p:nvPr/>
          </p:nvSpPr>
          <p:spPr bwMode="auto">
            <a:xfrm>
              <a:off x="1968" y="0"/>
              <a:ext cx="960" cy="129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85" name="Text Box 76"/>
          <p:cNvSpPr txBox="1">
            <a:spLocks noChangeArrowheads="1"/>
          </p:cNvSpPr>
          <p:nvPr/>
        </p:nvSpPr>
        <p:spPr bwMode="auto">
          <a:xfrm>
            <a:off x="212725" y="192088"/>
            <a:ext cx="296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b="0"/>
              <a:t>Aufgaben ab Kap. 4:</a:t>
            </a:r>
          </a:p>
        </p:txBody>
      </p:sp>
      <p:sp>
        <p:nvSpPr>
          <p:cNvPr id="20486" name="Line 78"/>
          <p:cNvSpPr>
            <a:spLocks noChangeShapeType="1"/>
          </p:cNvSpPr>
          <p:nvPr/>
        </p:nvSpPr>
        <p:spPr bwMode="auto">
          <a:xfrm>
            <a:off x="41910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7" name="Line 79"/>
          <p:cNvSpPr>
            <a:spLocks noChangeShapeType="1"/>
          </p:cNvSpPr>
          <p:nvPr/>
        </p:nvSpPr>
        <p:spPr bwMode="auto">
          <a:xfrm>
            <a:off x="4191000" y="2895600"/>
            <a:ext cx="495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8" name="Line 80"/>
          <p:cNvSpPr>
            <a:spLocks noChangeShapeType="1"/>
          </p:cNvSpPr>
          <p:nvPr/>
        </p:nvSpPr>
        <p:spPr bwMode="auto">
          <a:xfrm>
            <a:off x="304800" y="5334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9" name="Text Box 82"/>
          <p:cNvSpPr txBox="1">
            <a:spLocks noChangeArrowheads="1"/>
          </p:cNvSpPr>
          <p:nvPr/>
        </p:nvSpPr>
        <p:spPr bwMode="auto">
          <a:xfrm>
            <a:off x="0" y="685800"/>
            <a:ext cx="43021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b="0"/>
              <a:t>Oberfläche, Web, Datenmodell (Kabel, Stecker),</a:t>
            </a:r>
          </a:p>
          <a:p>
            <a:r>
              <a:rPr lang="de-DE" sz="1400" b="0"/>
              <a:t>Zustände (geplant, defekt), Eigentumsrecht, </a:t>
            </a:r>
          </a:p>
          <a:p>
            <a:r>
              <a:rPr lang="de-DE" sz="1400" b="0"/>
              <a:t>Verbindungen und Anschlüsse, Spezielle </a:t>
            </a:r>
          </a:p>
          <a:p>
            <a:r>
              <a:rPr lang="de-DE" sz="1400" b="0"/>
              <a:t>Funktionen (E-Versorgung, TK, LWL, Steuerleitung),</a:t>
            </a:r>
          </a:p>
          <a:p>
            <a:r>
              <a:rPr lang="de-DE" sz="1400" b="0"/>
              <a:t>Änderungsdienst, Arbeitsabläufe, Abfragen </a:t>
            </a:r>
          </a:p>
          <a:p>
            <a:r>
              <a:rPr lang="de-DE" sz="1400" b="0"/>
              <a:t>und Berichte, Schnittstellen (Import, Export),</a:t>
            </a:r>
          </a:p>
          <a:p>
            <a:r>
              <a:rPr lang="de-DE" sz="1400" b="0"/>
              <a:t>Administration und Sicherheit.</a:t>
            </a:r>
          </a:p>
        </p:txBody>
      </p:sp>
      <p:sp>
        <p:nvSpPr>
          <p:cNvPr id="20490" name="Rectangle 83"/>
          <p:cNvSpPr>
            <a:spLocks noChangeArrowheads="1"/>
          </p:cNvSpPr>
          <p:nvPr/>
        </p:nvSpPr>
        <p:spPr bwMode="auto">
          <a:xfrm>
            <a:off x="3048000" y="2209800"/>
            <a:ext cx="5334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Line 81"/>
          <p:cNvSpPr>
            <a:spLocks noChangeShapeType="1"/>
          </p:cNvSpPr>
          <p:nvPr/>
        </p:nvSpPr>
        <p:spPr bwMode="auto">
          <a:xfrm flipH="1">
            <a:off x="0" y="2438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2" name="Text Box 85"/>
          <p:cNvSpPr txBox="1">
            <a:spLocks noChangeArrowheads="1"/>
          </p:cNvSpPr>
          <p:nvPr/>
        </p:nvSpPr>
        <p:spPr bwMode="auto">
          <a:xfrm>
            <a:off x="8458200" y="62484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27E77DE2-E2CD-4931-8FE1-1514366B1C01}" type="slidenum">
              <a:rPr lang="de-DE" sz="1200" b="0">
                <a:solidFill>
                  <a:srgbClr val="B2B2B2"/>
                </a:solidFill>
              </a:rPr>
              <a:pPr>
                <a:spcBef>
                  <a:spcPct val="50000"/>
                </a:spcBef>
              </a:pPr>
              <a:t>19</a:t>
            </a:fld>
            <a:endParaRPr lang="de-DE" sz="1200" b="0">
              <a:solidFill>
                <a:srgbClr val="B2B2B2"/>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de-DE" smtClean="0"/>
              <a:t>Kabelmanagement am DESY</a:t>
            </a:r>
            <a:r>
              <a:rPr lang="de-DE" smtClean="0">
                <a:solidFill>
                  <a:schemeClr val="accent2"/>
                </a:solidFill>
              </a:rPr>
              <a:t>.</a:t>
            </a:r>
            <a:endParaRPr lang="en-GB" smtClean="0">
              <a:solidFill>
                <a:schemeClr val="accent2"/>
              </a:solidFill>
            </a:endParaRPr>
          </a:p>
        </p:txBody>
      </p:sp>
      <p:pic>
        <p:nvPicPr>
          <p:cNvPr id="3075" name="Picture 3" descr="markenzusatz+logo"/>
          <p:cNvPicPr>
            <a:picLocks noChangeAspect="1" noChangeArrowheads="1"/>
          </p:cNvPicPr>
          <p:nvPr/>
        </p:nvPicPr>
        <p:blipFill>
          <a:blip r:embed="rId2" cstate="print">
            <a:extLst>
              <a:ext uri="{28A0092B-C50C-407E-A947-70E740481C1C}">
                <a14:useLocalDpi xmlns:a14="http://schemas.microsoft.com/office/drawing/2010/main" val="0"/>
              </a:ext>
            </a:extLst>
          </a:blip>
          <a:srcRect r="35172"/>
          <a:stretch>
            <a:fillRect/>
          </a:stretch>
        </p:blipFill>
        <p:spPr bwMode="auto">
          <a:xfrm>
            <a:off x="4510088" y="5524500"/>
            <a:ext cx="304323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5"/>
          <p:cNvSpPr txBox="1">
            <a:spLocks noChangeArrowheads="1"/>
          </p:cNvSpPr>
          <p:nvPr/>
        </p:nvSpPr>
        <p:spPr bwMode="auto">
          <a:xfrm>
            <a:off x="0" y="0"/>
            <a:ext cx="9144000" cy="173831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endParaRPr lang="en-US" sz="2800">
              <a:solidFill>
                <a:schemeClr val="bg1"/>
              </a:solidFill>
            </a:endParaRPr>
          </a:p>
          <a:p>
            <a:pPr algn="ctr"/>
            <a:r>
              <a:rPr lang="en-US" sz="4000">
                <a:solidFill>
                  <a:schemeClr val="bg1"/>
                </a:solidFill>
              </a:rPr>
              <a:t>Kabeldokumentation am DESY</a:t>
            </a:r>
            <a:r>
              <a:rPr lang="de-DE" sz="4000">
                <a:solidFill>
                  <a:schemeClr val="accent2"/>
                </a:solidFill>
              </a:rPr>
              <a:t>.</a:t>
            </a:r>
            <a:endParaRPr lang="en-US" sz="4000"/>
          </a:p>
          <a:p>
            <a:endParaRPr lang="en-US" sz="4000"/>
          </a:p>
        </p:txBody>
      </p:sp>
      <p:pic>
        <p:nvPicPr>
          <p:cNvPr id="30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45125"/>
            <a:ext cx="12001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7"/>
          <p:cNvSpPr txBox="1">
            <a:spLocks noChangeArrowheads="1"/>
          </p:cNvSpPr>
          <p:nvPr/>
        </p:nvSpPr>
        <p:spPr bwMode="auto">
          <a:xfrm>
            <a:off x="611188" y="5949950"/>
            <a:ext cx="368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600"/>
              <a:t>Projektleiter: Kay Wittenburg –MDI-</a:t>
            </a:r>
            <a:r>
              <a:rPr lang="en-US"/>
              <a:t> </a:t>
            </a:r>
          </a:p>
        </p:txBody>
      </p:sp>
      <p:pic>
        <p:nvPicPr>
          <p:cNvPr id="3079" name="Picture 4" descr="IMG_1018_ORIG"/>
          <p:cNvPicPr>
            <a:picLocks noChangeAspect="1" noChangeArrowheads="1"/>
          </p:cNvPicPr>
          <p:nvPr/>
        </p:nvPicPr>
        <p:blipFill>
          <a:blip r:embed="rId4">
            <a:extLst>
              <a:ext uri="{28A0092B-C50C-407E-A947-70E740481C1C}">
                <a14:useLocalDpi xmlns:a14="http://schemas.microsoft.com/office/drawing/2010/main" val="0"/>
              </a:ext>
            </a:extLst>
          </a:blip>
          <a:srcRect t="22600" r="1476" b="28729"/>
          <a:stretch>
            <a:fillRect/>
          </a:stretch>
        </p:blipFill>
        <p:spPr bwMode="auto">
          <a:xfrm>
            <a:off x="0" y="1628775"/>
            <a:ext cx="91440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506" name="Group 99"/>
          <p:cNvGrpSpPr>
            <a:grpSpLocks noChangeAspect="1"/>
          </p:cNvGrpSpPr>
          <p:nvPr/>
        </p:nvGrpSpPr>
        <p:grpSpPr bwMode="auto">
          <a:xfrm>
            <a:off x="-2341563" y="836613"/>
            <a:ext cx="8459788" cy="6350000"/>
            <a:chOff x="296" y="119"/>
            <a:chExt cx="5989" cy="4495"/>
          </a:xfrm>
        </p:grpSpPr>
        <p:sp>
          <p:nvSpPr>
            <p:cNvPr id="21513" name="AutoShape 100"/>
            <p:cNvSpPr>
              <a:spLocks noChangeAspect="1" noChangeArrowheads="1" noTextEdit="1"/>
            </p:cNvSpPr>
            <p:nvPr/>
          </p:nvSpPr>
          <p:spPr bwMode="auto">
            <a:xfrm>
              <a:off x="2200" y="119"/>
              <a:ext cx="1961" cy="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514" name="Rectangle 101"/>
            <p:cNvSpPr>
              <a:spLocks noChangeArrowheads="1"/>
            </p:cNvSpPr>
            <p:nvPr/>
          </p:nvSpPr>
          <p:spPr bwMode="auto">
            <a:xfrm>
              <a:off x="296" y="119"/>
              <a:ext cx="5989" cy="4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15" name="Rectangle 102"/>
            <p:cNvSpPr>
              <a:spLocks noChangeArrowheads="1"/>
            </p:cNvSpPr>
            <p:nvPr/>
          </p:nvSpPr>
          <p:spPr bwMode="auto">
            <a:xfrm>
              <a:off x="2378" y="812"/>
              <a:ext cx="1000" cy="152"/>
            </a:xfrm>
            <a:prstGeom prst="rect">
              <a:avLst/>
            </a:prstGeom>
            <a:solidFill>
              <a:srgbClr val="FFFFCC"/>
            </a:solidFill>
            <a:ln w="9525">
              <a:solidFill>
                <a:srgbClr val="000000"/>
              </a:solidFill>
              <a:miter lim="800000"/>
              <a:headEnd/>
              <a:tailEnd/>
            </a:ln>
          </p:spPr>
          <p:txBody>
            <a:bodyPr/>
            <a:lstStyle/>
            <a:p>
              <a:endParaRPr lang="en-US"/>
            </a:p>
          </p:txBody>
        </p:sp>
        <p:sp>
          <p:nvSpPr>
            <p:cNvPr id="21516" name="Oval 103"/>
            <p:cNvSpPr>
              <a:spLocks noChangeArrowheads="1"/>
            </p:cNvSpPr>
            <p:nvPr/>
          </p:nvSpPr>
          <p:spPr bwMode="auto">
            <a:xfrm>
              <a:off x="2477"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17" name="Oval 104"/>
            <p:cNvSpPr>
              <a:spLocks noChangeArrowheads="1"/>
            </p:cNvSpPr>
            <p:nvPr/>
          </p:nvSpPr>
          <p:spPr bwMode="auto">
            <a:xfrm>
              <a:off x="2577"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18" name="Oval 105"/>
            <p:cNvSpPr>
              <a:spLocks noChangeArrowheads="1"/>
            </p:cNvSpPr>
            <p:nvPr/>
          </p:nvSpPr>
          <p:spPr bwMode="auto">
            <a:xfrm>
              <a:off x="2677"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19" name="Oval 106"/>
            <p:cNvSpPr>
              <a:spLocks noChangeArrowheads="1"/>
            </p:cNvSpPr>
            <p:nvPr/>
          </p:nvSpPr>
          <p:spPr bwMode="auto">
            <a:xfrm>
              <a:off x="2777"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20" name="Oval 107"/>
            <p:cNvSpPr>
              <a:spLocks noChangeArrowheads="1"/>
            </p:cNvSpPr>
            <p:nvPr/>
          </p:nvSpPr>
          <p:spPr bwMode="auto">
            <a:xfrm>
              <a:off x="2877"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21" name="Oval 108"/>
            <p:cNvSpPr>
              <a:spLocks noChangeArrowheads="1"/>
            </p:cNvSpPr>
            <p:nvPr/>
          </p:nvSpPr>
          <p:spPr bwMode="auto">
            <a:xfrm>
              <a:off x="2976"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22" name="Oval 109"/>
            <p:cNvSpPr>
              <a:spLocks noChangeArrowheads="1"/>
            </p:cNvSpPr>
            <p:nvPr/>
          </p:nvSpPr>
          <p:spPr bwMode="auto">
            <a:xfrm>
              <a:off x="3076"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23" name="Oval 110"/>
            <p:cNvSpPr>
              <a:spLocks noChangeArrowheads="1"/>
            </p:cNvSpPr>
            <p:nvPr/>
          </p:nvSpPr>
          <p:spPr bwMode="auto">
            <a:xfrm>
              <a:off x="3176" y="862"/>
              <a:ext cx="52" cy="52"/>
            </a:xfrm>
            <a:prstGeom prst="ellipse">
              <a:avLst/>
            </a:prstGeom>
            <a:solidFill>
              <a:srgbClr val="000000"/>
            </a:solidFill>
            <a:ln w="9525">
              <a:solidFill>
                <a:srgbClr val="000000"/>
              </a:solidFill>
              <a:round/>
              <a:headEnd/>
              <a:tailEnd/>
            </a:ln>
          </p:spPr>
          <p:txBody>
            <a:bodyPr/>
            <a:lstStyle/>
            <a:p>
              <a:endParaRPr lang="en-US"/>
            </a:p>
          </p:txBody>
        </p:sp>
        <p:sp>
          <p:nvSpPr>
            <p:cNvPr id="21524" name="Rectangle 111"/>
            <p:cNvSpPr>
              <a:spLocks noChangeArrowheads="1"/>
            </p:cNvSpPr>
            <p:nvPr/>
          </p:nvSpPr>
          <p:spPr bwMode="auto">
            <a:xfrm>
              <a:off x="2378" y="2660"/>
              <a:ext cx="1000" cy="152"/>
            </a:xfrm>
            <a:prstGeom prst="rect">
              <a:avLst/>
            </a:prstGeom>
            <a:solidFill>
              <a:srgbClr val="FFFFCC"/>
            </a:solidFill>
            <a:ln w="9525">
              <a:solidFill>
                <a:srgbClr val="000000"/>
              </a:solidFill>
              <a:miter lim="800000"/>
              <a:headEnd/>
              <a:tailEnd/>
            </a:ln>
          </p:spPr>
          <p:txBody>
            <a:bodyPr/>
            <a:lstStyle/>
            <a:p>
              <a:endParaRPr lang="en-US"/>
            </a:p>
          </p:txBody>
        </p:sp>
        <p:sp>
          <p:nvSpPr>
            <p:cNvPr id="21525" name="Oval 112"/>
            <p:cNvSpPr>
              <a:spLocks noChangeArrowheads="1"/>
            </p:cNvSpPr>
            <p:nvPr/>
          </p:nvSpPr>
          <p:spPr bwMode="auto">
            <a:xfrm>
              <a:off x="2477"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26" name="Oval 113"/>
            <p:cNvSpPr>
              <a:spLocks noChangeArrowheads="1"/>
            </p:cNvSpPr>
            <p:nvPr/>
          </p:nvSpPr>
          <p:spPr bwMode="auto">
            <a:xfrm>
              <a:off x="2577"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27" name="Oval 114"/>
            <p:cNvSpPr>
              <a:spLocks noChangeArrowheads="1"/>
            </p:cNvSpPr>
            <p:nvPr/>
          </p:nvSpPr>
          <p:spPr bwMode="auto">
            <a:xfrm>
              <a:off x="2677"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28" name="Oval 115"/>
            <p:cNvSpPr>
              <a:spLocks noChangeArrowheads="1"/>
            </p:cNvSpPr>
            <p:nvPr/>
          </p:nvSpPr>
          <p:spPr bwMode="auto">
            <a:xfrm>
              <a:off x="2777"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29" name="Oval 116"/>
            <p:cNvSpPr>
              <a:spLocks noChangeArrowheads="1"/>
            </p:cNvSpPr>
            <p:nvPr/>
          </p:nvSpPr>
          <p:spPr bwMode="auto">
            <a:xfrm>
              <a:off x="2877"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30" name="Oval 117"/>
            <p:cNvSpPr>
              <a:spLocks noChangeArrowheads="1"/>
            </p:cNvSpPr>
            <p:nvPr/>
          </p:nvSpPr>
          <p:spPr bwMode="auto">
            <a:xfrm>
              <a:off x="2976"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31" name="Oval 118"/>
            <p:cNvSpPr>
              <a:spLocks noChangeArrowheads="1"/>
            </p:cNvSpPr>
            <p:nvPr/>
          </p:nvSpPr>
          <p:spPr bwMode="auto">
            <a:xfrm>
              <a:off x="3076"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32" name="Oval 119"/>
            <p:cNvSpPr>
              <a:spLocks noChangeArrowheads="1"/>
            </p:cNvSpPr>
            <p:nvPr/>
          </p:nvSpPr>
          <p:spPr bwMode="auto">
            <a:xfrm>
              <a:off x="3176" y="2710"/>
              <a:ext cx="52" cy="52"/>
            </a:xfrm>
            <a:prstGeom prst="ellipse">
              <a:avLst/>
            </a:prstGeom>
            <a:solidFill>
              <a:srgbClr val="000000"/>
            </a:solidFill>
            <a:ln w="9525">
              <a:solidFill>
                <a:srgbClr val="000000"/>
              </a:solidFill>
              <a:round/>
              <a:headEnd/>
              <a:tailEnd/>
            </a:ln>
          </p:spPr>
          <p:txBody>
            <a:bodyPr/>
            <a:lstStyle/>
            <a:p>
              <a:endParaRPr lang="en-US"/>
            </a:p>
          </p:txBody>
        </p:sp>
        <p:sp>
          <p:nvSpPr>
            <p:cNvPr id="21533" name="Rectangle 120"/>
            <p:cNvSpPr>
              <a:spLocks noChangeArrowheads="1"/>
            </p:cNvSpPr>
            <p:nvPr/>
          </p:nvSpPr>
          <p:spPr bwMode="auto">
            <a:xfrm>
              <a:off x="2378" y="1112"/>
              <a:ext cx="1000" cy="152"/>
            </a:xfrm>
            <a:prstGeom prst="rect">
              <a:avLst/>
            </a:prstGeom>
            <a:solidFill>
              <a:srgbClr val="FFFFCC"/>
            </a:solidFill>
            <a:ln w="9525">
              <a:solidFill>
                <a:srgbClr val="000000"/>
              </a:solidFill>
              <a:miter lim="800000"/>
              <a:headEnd/>
              <a:tailEnd/>
            </a:ln>
          </p:spPr>
          <p:txBody>
            <a:bodyPr/>
            <a:lstStyle/>
            <a:p>
              <a:endParaRPr lang="en-US"/>
            </a:p>
          </p:txBody>
        </p:sp>
        <p:sp>
          <p:nvSpPr>
            <p:cNvPr id="21534" name="Oval 121"/>
            <p:cNvSpPr>
              <a:spLocks noChangeArrowheads="1"/>
            </p:cNvSpPr>
            <p:nvPr/>
          </p:nvSpPr>
          <p:spPr bwMode="auto">
            <a:xfrm>
              <a:off x="2477"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35" name="Oval 122"/>
            <p:cNvSpPr>
              <a:spLocks noChangeArrowheads="1"/>
            </p:cNvSpPr>
            <p:nvPr/>
          </p:nvSpPr>
          <p:spPr bwMode="auto">
            <a:xfrm>
              <a:off x="2577"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36" name="Oval 123"/>
            <p:cNvSpPr>
              <a:spLocks noChangeArrowheads="1"/>
            </p:cNvSpPr>
            <p:nvPr/>
          </p:nvSpPr>
          <p:spPr bwMode="auto">
            <a:xfrm>
              <a:off x="2677"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37" name="Oval 124"/>
            <p:cNvSpPr>
              <a:spLocks noChangeArrowheads="1"/>
            </p:cNvSpPr>
            <p:nvPr/>
          </p:nvSpPr>
          <p:spPr bwMode="auto">
            <a:xfrm>
              <a:off x="2777"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38" name="Oval 125"/>
            <p:cNvSpPr>
              <a:spLocks noChangeArrowheads="1"/>
            </p:cNvSpPr>
            <p:nvPr/>
          </p:nvSpPr>
          <p:spPr bwMode="auto">
            <a:xfrm>
              <a:off x="2877"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39" name="Oval 126"/>
            <p:cNvSpPr>
              <a:spLocks noChangeArrowheads="1"/>
            </p:cNvSpPr>
            <p:nvPr/>
          </p:nvSpPr>
          <p:spPr bwMode="auto">
            <a:xfrm>
              <a:off x="2976"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40" name="Oval 127"/>
            <p:cNvSpPr>
              <a:spLocks noChangeArrowheads="1"/>
            </p:cNvSpPr>
            <p:nvPr/>
          </p:nvSpPr>
          <p:spPr bwMode="auto">
            <a:xfrm>
              <a:off x="3076"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41" name="Oval 128"/>
            <p:cNvSpPr>
              <a:spLocks noChangeArrowheads="1"/>
            </p:cNvSpPr>
            <p:nvPr/>
          </p:nvSpPr>
          <p:spPr bwMode="auto">
            <a:xfrm>
              <a:off x="3176" y="1162"/>
              <a:ext cx="52" cy="52"/>
            </a:xfrm>
            <a:prstGeom prst="ellipse">
              <a:avLst/>
            </a:prstGeom>
            <a:solidFill>
              <a:srgbClr val="000000"/>
            </a:solidFill>
            <a:ln w="9525">
              <a:solidFill>
                <a:srgbClr val="000000"/>
              </a:solidFill>
              <a:round/>
              <a:headEnd/>
              <a:tailEnd/>
            </a:ln>
          </p:spPr>
          <p:txBody>
            <a:bodyPr/>
            <a:lstStyle/>
            <a:p>
              <a:endParaRPr lang="en-US"/>
            </a:p>
          </p:txBody>
        </p:sp>
        <p:sp>
          <p:nvSpPr>
            <p:cNvPr id="21542" name="Rectangle 129"/>
            <p:cNvSpPr>
              <a:spLocks noChangeArrowheads="1"/>
            </p:cNvSpPr>
            <p:nvPr/>
          </p:nvSpPr>
          <p:spPr bwMode="auto">
            <a:xfrm>
              <a:off x="2378" y="3010"/>
              <a:ext cx="1000" cy="151"/>
            </a:xfrm>
            <a:prstGeom prst="rect">
              <a:avLst/>
            </a:prstGeom>
            <a:solidFill>
              <a:srgbClr val="FFFFCC"/>
            </a:solidFill>
            <a:ln w="9525">
              <a:solidFill>
                <a:srgbClr val="000000"/>
              </a:solidFill>
              <a:miter lim="800000"/>
              <a:headEnd/>
              <a:tailEnd/>
            </a:ln>
          </p:spPr>
          <p:txBody>
            <a:bodyPr/>
            <a:lstStyle/>
            <a:p>
              <a:endParaRPr lang="en-US"/>
            </a:p>
          </p:txBody>
        </p:sp>
        <p:sp>
          <p:nvSpPr>
            <p:cNvPr id="21543" name="Oval 130"/>
            <p:cNvSpPr>
              <a:spLocks noChangeArrowheads="1"/>
            </p:cNvSpPr>
            <p:nvPr/>
          </p:nvSpPr>
          <p:spPr bwMode="auto">
            <a:xfrm>
              <a:off x="2477"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44" name="Oval 131"/>
            <p:cNvSpPr>
              <a:spLocks noChangeArrowheads="1"/>
            </p:cNvSpPr>
            <p:nvPr/>
          </p:nvSpPr>
          <p:spPr bwMode="auto">
            <a:xfrm>
              <a:off x="2577"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45" name="Oval 132"/>
            <p:cNvSpPr>
              <a:spLocks noChangeArrowheads="1"/>
            </p:cNvSpPr>
            <p:nvPr/>
          </p:nvSpPr>
          <p:spPr bwMode="auto">
            <a:xfrm>
              <a:off x="2677"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46" name="Oval 133"/>
            <p:cNvSpPr>
              <a:spLocks noChangeArrowheads="1"/>
            </p:cNvSpPr>
            <p:nvPr/>
          </p:nvSpPr>
          <p:spPr bwMode="auto">
            <a:xfrm>
              <a:off x="2777"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47" name="Oval 134"/>
            <p:cNvSpPr>
              <a:spLocks noChangeArrowheads="1"/>
            </p:cNvSpPr>
            <p:nvPr/>
          </p:nvSpPr>
          <p:spPr bwMode="auto">
            <a:xfrm>
              <a:off x="2877"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48" name="Oval 135"/>
            <p:cNvSpPr>
              <a:spLocks noChangeArrowheads="1"/>
            </p:cNvSpPr>
            <p:nvPr/>
          </p:nvSpPr>
          <p:spPr bwMode="auto">
            <a:xfrm>
              <a:off x="2976"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49" name="Oval 136"/>
            <p:cNvSpPr>
              <a:spLocks noChangeArrowheads="1"/>
            </p:cNvSpPr>
            <p:nvPr/>
          </p:nvSpPr>
          <p:spPr bwMode="auto">
            <a:xfrm>
              <a:off x="3076"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50" name="Oval 137"/>
            <p:cNvSpPr>
              <a:spLocks noChangeArrowheads="1"/>
            </p:cNvSpPr>
            <p:nvPr/>
          </p:nvSpPr>
          <p:spPr bwMode="auto">
            <a:xfrm>
              <a:off x="3176" y="3059"/>
              <a:ext cx="52" cy="53"/>
            </a:xfrm>
            <a:prstGeom prst="ellipse">
              <a:avLst/>
            </a:prstGeom>
            <a:solidFill>
              <a:srgbClr val="000000"/>
            </a:solidFill>
            <a:ln w="9525">
              <a:solidFill>
                <a:srgbClr val="000000"/>
              </a:solidFill>
              <a:round/>
              <a:headEnd/>
              <a:tailEnd/>
            </a:ln>
          </p:spPr>
          <p:txBody>
            <a:bodyPr/>
            <a:lstStyle/>
            <a:p>
              <a:endParaRPr lang="en-US"/>
            </a:p>
          </p:txBody>
        </p:sp>
        <p:sp>
          <p:nvSpPr>
            <p:cNvPr id="21551" name="Rectangle 138"/>
            <p:cNvSpPr>
              <a:spLocks noChangeArrowheads="1"/>
            </p:cNvSpPr>
            <p:nvPr/>
          </p:nvSpPr>
          <p:spPr bwMode="auto">
            <a:xfrm>
              <a:off x="2378" y="3609"/>
              <a:ext cx="1000" cy="152"/>
            </a:xfrm>
            <a:prstGeom prst="rect">
              <a:avLst/>
            </a:prstGeom>
            <a:solidFill>
              <a:srgbClr val="FFFFCC"/>
            </a:solidFill>
            <a:ln w="9525">
              <a:solidFill>
                <a:srgbClr val="000000"/>
              </a:solidFill>
              <a:miter lim="800000"/>
              <a:headEnd/>
              <a:tailEnd/>
            </a:ln>
          </p:spPr>
          <p:txBody>
            <a:bodyPr/>
            <a:lstStyle/>
            <a:p>
              <a:endParaRPr lang="en-US"/>
            </a:p>
          </p:txBody>
        </p:sp>
        <p:sp>
          <p:nvSpPr>
            <p:cNvPr id="21552" name="Oval 139"/>
            <p:cNvSpPr>
              <a:spLocks noChangeArrowheads="1"/>
            </p:cNvSpPr>
            <p:nvPr/>
          </p:nvSpPr>
          <p:spPr bwMode="auto">
            <a:xfrm>
              <a:off x="2527" y="3659"/>
              <a:ext cx="52" cy="52"/>
            </a:xfrm>
            <a:prstGeom prst="ellipse">
              <a:avLst/>
            </a:prstGeom>
            <a:solidFill>
              <a:srgbClr val="000000"/>
            </a:solidFill>
            <a:ln w="9525">
              <a:solidFill>
                <a:srgbClr val="000000"/>
              </a:solidFill>
              <a:round/>
              <a:headEnd/>
              <a:tailEnd/>
            </a:ln>
          </p:spPr>
          <p:txBody>
            <a:bodyPr/>
            <a:lstStyle/>
            <a:p>
              <a:endParaRPr lang="en-US"/>
            </a:p>
          </p:txBody>
        </p:sp>
        <p:sp>
          <p:nvSpPr>
            <p:cNvPr id="21553" name="Oval 140"/>
            <p:cNvSpPr>
              <a:spLocks noChangeArrowheads="1"/>
            </p:cNvSpPr>
            <p:nvPr/>
          </p:nvSpPr>
          <p:spPr bwMode="auto">
            <a:xfrm>
              <a:off x="2627" y="3659"/>
              <a:ext cx="52" cy="52"/>
            </a:xfrm>
            <a:prstGeom prst="ellipse">
              <a:avLst/>
            </a:prstGeom>
            <a:solidFill>
              <a:srgbClr val="000000"/>
            </a:solidFill>
            <a:ln w="9525">
              <a:solidFill>
                <a:srgbClr val="000000"/>
              </a:solidFill>
              <a:round/>
              <a:headEnd/>
              <a:tailEnd/>
            </a:ln>
          </p:spPr>
          <p:txBody>
            <a:bodyPr/>
            <a:lstStyle/>
            <a:p>
              <a:endParaRPr lang="en-US"/>
            </a:p>
          </p:txBody>
        </p:sp>
        <p:sp>
          <p:nvSpPr>
            <p:cNvPr id="21554" name="Oval 141"/>
            <p:cNvSpPr>
              <a:spLocks noChangeArrowheads="1"/>
            </p:cNvSpPr>
            <p:nvPr/>
          </p:nvSpPr>
          <p:spPr bwMode="auto">
            <a:xfrm>
              <a:off x="2727" y="3659"/>
              <a:ext cx="52" cy="52"/>
            </a:xfrm>
            <a:prstGeom prst="ellipse">
              <a:avLst/>
            </a:prstGeom>
            <a:solidFill>
              <a:srgbClr val="000000"/>
            </a:solidFill>
            <a:ln w="9525">
              <a:solidFill>
                <a:srgbClr val="000000"/>
              </a:solidFill>
              <a:round/>
              <a:headEnd/>
              <a:tailEnd/>
            </a:ln>
          </p:spPr>
          <p:txBody>
            <a:bodyPr/>
            <a:lstStyle/>
            <a:p>
              <a:endParaRPr lang="en-US"/>
            </a:p>
          </p:txBody>
        </p:sp>
        <p:sp>
          <p:nvSpPr>
            <p:cNvPr id="21555" name="Oval 142"/>
            <p:cNvSpPr>
              <a:spLocks noChangeArrowheads="1"/>
            </p:cNvSpPr>
            <p:nvPr/>
          </p:nvSpPr>
          <p:spPr bwMode="auto">
            <a:xfrm>
              <a:off x="2827" y="3659"/>
              <a:ext cx="52" cy="52"/>
            </a:xfrm>
            <a:prstGeom prst="ellipse">
              <a:avLst/>
            </a:prstGeom>
            <a:solidFill>
              <a:srgbClr val="000000"/>
            </a:solidFill>
            <a:ln w="9525">
              <a:solidFill>
                <a:srgbClr val="000000"/>
              </a:solidFill>
              <a:round/>
              <a:headEnd/>
              <a:tailEnd/>
            </a:ln>
          </p:spPr>
          <p:txBody>
            <a:bodyPr/>
            <a:lstStyle/>
            <a:p>
              <a:endParaRPr lang="en-US"/>
            </a:p>
          </p:txBody>
        </p:sp>
        <p:sp>
          <p:nvSpPr>
            <p:cNvPr id="21556" name="Oval 143"/>
            <p:cNvSpPr>
              <a:spLocks noChangeArrowheads="1"/>
            </p:cNvSpPr>
            <p:nvPr/>
          </p:nvSpPr>
          <p:spPr bwMode="auto">
            <a:xfrm>
              <a:off x="2927" y="3659"/>
              <a:ext cx="52" cy="52"/>
            </a:xfrm>
            <a:prstGeom prst="ellipse">
              <a:avLst/>
            </a:prstGeom>
            <a:solidFill>
              <a:srgbClr val="000000"/>
            </a:solidFill>
            <a:ln w="9525">
              <a:solidFill>
                <a:srgbClr val="000000"/>
              </a:solidFill>
              <a:round/>
              <a:headEnd/>
              <a:tailEnd/>
            </a:ln>
          </p:spPr>
          <p:txBody>
            <a:bodyPr/>
            <a:lstStyle/>
            <a:p>
              <a:endParaRPr lang="en-US"/>
            </a:p>
          </p:txBody>
        </p:sp>
        <p:sp>
          <p:nvSpPr>
            <p:cNvPr id="21557" name="Oval 144"/>
            <p:cNvSpPr>
              <a:spLocks noChangeArrowheads="1"/>
            </p:cNvSpPr>
            <p:nvPr/>
          </p:nvSpPr>
          <p:spPr bwMode="auto">
            <a:xfrm>
              <a:off x="3026" y="3659"/>
              <a:ext cx="52" cy="52"/>
            </a:xfrm>
            <a:prstGeom prst="ellipse">
              <a:avLst/>
            </a:prstGeom>
            <a:solidFill>
              <a:srgbClr val="000000"/>
            </a:solidFill>
            <a:ln w="9525">
              <a:solidFill>
                <a:srgbClr val="000000"/>
              </a:solidFill>
              <a:round/>
              <a:headEnd/>
              <a:tailEnd/>
            </a:ln>
          </p:spPr>
          <p:txBody>
            <a:bodyPr/>
            <a:lstStyle/>
            <a:p>
              <a:endParaRPr lang="en-US"/>
            </a:p>
          </p:txBody>
        </p:sp>
        <p:sp>
          <p:nvSpPr>
            <p:cNvPr id="21558" name="Oval 145"/>
            <p:cNvSpPr>
              <a:spLocks noChangeArrowheads="1"/>
            </p:cNvSpPr>
            <p:nvPr/>
          </p:nvSpPr>
          <p:spPr bwMode="auto">
            <a:xfrm>
              <a:off x="3126" y="3659"/>
              <a:ext cx="52" cy="52"/>
            </a:xfrm>
            <a:prstGeom prst="ellipse">
              <a:avLst/>
            </a:prstGeom>
            <a:solidFill>
              <a:srgbClr val="000000"/>
            </a:solidFill>
            <a:ln w="9525">
              <a:solidFill>
                <a:srgbClr val="000000"/>
              </a:solidFill>
              <a:round/>
              <a:headEnd/>
              <a:tailEnd/>
            </a:ln>
          </p:spPr>
          <p:txBody>
            <a:bodyPr/>
            <a:lstStyle/>
            <a:p>
              <a:endParaRPr lang="en-US"/>
            </a:p>
          </p:txBody>
        </p:sp>
        <p:sp>
          <p:nvSpPr>
            <p:cNvPr id="21559" name="Oval 146"/>
            <p:cNvSpPr>
              <a:spLocks noChangeArrowheads="1"/>
            </p:cNvSpPr>
            <p:nvPr/>
          </p:nvSpPr>
          <p:spPr bwMode="auto">
            <a:xfrm>
              <a:off x="3226" y="3659"/>
              <a:ext cx="52" cy="52"/>
            </a:xfrm>
            <a:prstGeom prst="ellipse">
              <a:avLst/>
            </a:prstGeom>
            <a:solidFill>
              <a:srgbClr val="000000"/>
            </a:solidFill>
            <a:ln w="9525">
              <a:solidFill>
                <a:srgbClr val="000000"/>
              </a:solidFill>
              <a:round/>
              <a:headEnd/>
              <a:tailEnd/>
            </a:ln>
          </p:spPr>
          <p:txBody>
            <a:bodyPr/>
            <a:lstStyle/>
            <a:p>
              <a:endParaRPr lang="en-US"/>
            </a:p>
          </p:txBody>
        </p:sp>
        <p:grpSp>
          <p:nvGrpSpPr>
            <p:cNvPr id="21560" name="Group 147"/>
            <p:cNvGrpSpPr>
              <a:grpSpLocks/>
            </p:cNvGrpSpPr>
            <p:nvPr/>
          </p:nvGrpSpPr>
          <p:grpSpPr bwMode="auto">
            <a:xfrm>
              <a:off x="3486" y="756"/>
              <a:ext cx="693" cy="351"/>
              <a:chOff x="3486" y="756"/>
              <a:chExt cx="693" cy="351"/>
            </a:xfrm>
          </p:grpSpPr>
          <p:sp>
            <p:nvSpPr>
              <p:cNvPr id="21625" name="Rectangle 148"/>
              <p:cNvSpPr>
                <a:spLocks noChangeArrowheads="1"/>
              </p:cNvSpPr>
              <p:nvPr/>
            </p:nvSpPr>
            <p:spPr bwMode="auto">
              <a:xfrm>
                <a:off x="3536" y="756"/>
                <a:ext cx="45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26" name="Rectangle 149"/>
              <p:cNvSpPr>
                <a:spLocks noChangeArrowheads="1"/>
              </p:cNvSpPr>
              <p:nvPr/>
            </p:nvSpPr>
            <p:spPr bwMode="auto">
              <a:xfrm>
                <a:off x="3596" y="791"/>
                <a:ext cx="38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a:solidFill>
                      <a:srgbClr val="336699"/>
                    </a:solidFill>
                    <a:latin typeface="Times New Roman" pitchFamily="18" charset="0"/>
                  </a:rPr>
                  <a:t>MKK</a:t>
                </a:r>
                <a:endParaRPr lang="de-DE" sz="1800" b="0"/>
              </a:p>
            </p:txBody>
          </p:sp>
          <p:sp>
            <p:nvSpPr>
              <p:cNvPr id="21627" name="Rectangle 150"/>
              <p:cNvSpPr>
                <a:spLocks noChangeArrowheads="1"/>
              </p:cNvSpPr>
              <p:nvPr/>
            </p:nvSpPr>
            <p:spPr bwMode="auto">
              <a:xfrm>
                <a:off x="3486" y="906"/>
                <a:ext cx="58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28" name="Rectangle 151"/>
              <p:cNvSpPr>
                <a:spLocks noChangeArrowheads="1"/>
              </p:cNvSpPr>
              <p:nvPr/>
            </p:nvSpPr>
            <p:spPr bwMode="auto">
              <a:xfrm>
                <a:off x="3545" y="941"/>
                <a:ext cx="2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R16</a:t>
                </a:r>
                <a:endParaRPr lang="de-DE" sz="1800" b="0"/>
              </a:p>
            </p:txBody>
          </p:sp>
          <p:sp>
            <p:nvSpPr>
              <p:cNvPr id="21629" name="Rectangle 152"/>
              <p:cNvSpPr>
                <a:spLocks noChangeArrowheads="1"/>
              </p:cNvSpPr>
              <p:nvPr/>
            </p:nvSpPr>
            <p:spPr bwMode="auto">
              <a:xfrm>
                <a:off x="3746" y="941"/>
                <a:ext cx="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a:t>
                </a:r>
                <a:endParaRPr lang="de-DE" sz="1800" b="0"/>
              </a:p>
            </p:txBody>
          </p:sp>
          <p:sp>
            <p:nvSpPr>
              <p:cNvPr id="21630" name="Rectangle 153"/>
              <p:cNvSpPr>
                <a:spLocks noChangeArrowheads="1"/>
              </p:cNvSpPr>
              <p:nvPr/>
            </p:nvSpPr>
            <p:spPr bwMode="auto">
              <a:xfrm>
                <a:off x="3786" y="941"/>
                <a:ext cx="39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  2 L01</a:t>
                </a:r>
                <a:endParaRPr lang="de-DE" sz="1800" b="0"/>
              </a:p>
            </p:txBody>
          </p:sp>
        </p:grpSp>
        <p:sp>
          <p:nvSpPr>
            <p:cNvPr id="21561" name="Freeform 154"/>
            <p:cNvSpPr>
              <a:spLocks/>
            </p:cNvSpPr>
            <p:nvPr/>
          </p:nvSpPr>
          <p:spPr bwMode="auto">
            <a:xfrm>
              <a:off x="2523" y="910"/>
              <a:ext cx="210" cy="306"/>
            </a:xfrm>
            <a:custGeom>
              <a:avLst/>
              <a:gdLst>
                <a:gd name="T0" fmla="*/ 11 w 210"/>
                <a:gd name="T1" fmla="*/ 0 h 306"/>
                <a:gd name="T2" fmla="*/ 0 w 210"/>
                <a:gd name="T3" fmla="*/ 6 h 306"/>
                <a:gd name="T4" fmla="*/ 200 w 210"/>
                <a:gd name="T5" fmla="*/ 306 h 306"/>
                <a:gd name="T6" fmla="*/ 210 w 210"/>
                <a:gd name="T7" fmla="*/ 299 h 306"/>
                <a:gd name="T8" fmla="*/ 11 w 210"/>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306">
                  <a:moveTo>
                    <a:pt x="11" y="0"/>
                  </a:moveTo>
                  <a:lnTo>
                    <a:pt x="0" y="6"/>
                  </a:lnTo>
                  <a:lnTo>
                    <a:pt x="200" y="306"/>
                  </a:lnTo>
                  <a:lnTo>
                    <a:pt x="210" y="299"/>
                  </a:lnTo>
                  <a:lnTo>
                    <a:pt x="11"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562" name="Freeform 155"/>
            <p:cNvSpPr>
              <a:spLocks/>
            </p:cNvSpPr>
            <p:nvPr/>
          </p:nvSpPr>
          <p:spPr bwMode="auto">
            <a:xfrm>
              <a:off x="2623" y="910"/>
              <a:ext cx="210" cy="306"/>
            </a:xfrm>
            <a:custGeom>
              <a:avLst/>
              <a:gdLst>
                <a:gd name="T0" fmla="*/ 10 w 210"/>
                <a:gd name="T1" fmla="*/ 0 h 306"/>
                <a:gd name="T2" fmla="*/ 0 w 210"/>
                <a:gd name="T3" fmla="*/ 6 h 306"/>
                <a:gd name="T4" fmla="*/ 200 w 210"/>
                <a:gd name="T5" fmla="*/ 306 h 306"/>
                <a:gd name="T6" fmla="*/ 210 w 210"/>
                <a:gd name="T7" fmla="*/ 299 h 306"/>
                <a:gd name="T8" fmla="*/ 10 w 210"/>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306">
                  <a:moveTo>
                    <a:pt x="10" y="0"/>
                  </a:moveTo>
                  <a:lnTo>
                    <a:pt x="0" y="6"/>
                  </a:lnTo>
                  <a:lnTo>
                    <a:pt x="200" y="306"/>
                  </a:lnTo>
                  <a:lnTo>
                    <a:pt x="210" y="299"/>
                  </a:lnTo>
                  <a:lnTo>
                    <a:pt x="10"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563" name="Rectangle 156"/>
            <p:cNvSpPr>
              <a:spLocks noChangeArrowheads="1"/>
            </p:cNvSpPr>
            <p:nvPr/>
          </p:nvSpPr>
          <p:spPr bwMode="auto">
            <a:xfrm>
              <a:off x="2864" y="1261"/>
              <a:ext cx="25" cy="139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64" name="Freeform 157"/>
            <p:cNvSpPr>
              <a:spLocks/>
            </p:cNvSpPr>
            <p:nvPr/>
          </p:nvSpPr>
          <p:spPr bwMode="auto">
            <a:xfrm>
              <a:off x="2475" y="2754"/>
              <a:ext cx="603" cy="312"/>
            </a:xfrm>
            <a:custGeom>
              <a:avLst/>
              <a:gdLst>
                <a:gd name="T0" fmla="*/ 603 w 603"/>
                <a:gd name="T1" fmla="*/ 12 h 312"/>
                <a:gd name="T2" fmla="*/ 599 w 603"/>
                <a:gd name="T3" fmla="*/ 0 h 312"/>
                <a:gd name="T4" fmla="*/ 0 w 603"/>
                <a:gd name="T5" fmla="*/ 299 h 312"/>
                <a:gd name="T6" fmla="*/ 4 w 603"/>
                <a:gd name="T7" fmla="*/ 312 h 312"/>
                <a:gd name="T8" fmla="*/ 603 w 603"/>
                <a:gd name="T9" fmla="*/ 12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 h="312">
                  <a:moveTo>
                    <a:pt x="603" y="12"/>
                  </a:moveTo>
                  <a:lnTo>
                    <a:pt x="599" y="0"/>
                  </a:lnTo>
                  <a:lnTo>
                    <a:pt x="0" y="299"/>
                  </a:lnTo>
                  <a:lnTo>
                    <a:pt x="4" y="312"/>
                  </a:lnTo>
                  <a:lnTo>
                    <a:pt x="603" y="1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565" name="Freeform 158"/>
            <p:cNvSpPr>
              <a:spLocks/>
            </p:cNvSpPr>
            <p:nvPr/>
          </p:nvSpPr>
          <p:spPr bwMode="auto">
            <a:xfrm>
              <a:off x="2575" y="2754"/>
              <a:ext cx="603" cy="312"/>
            </a:xfrm>
            <a:custGeom>
              <a:avLst/>
              <a:gdLst>
                <a:gd name="T0" fmla="*/ 603 w 603"/>
                <a:gd name="T1" fmla="*/ 12 h 312"/>
                <a:gd name="T2" fmla="*/ 599 w 603"/>
                <a:gd name="T3" fmla="*/ 0 h 312"/>
                <a:gd name="T4" fmla="*/ 0 w 603"/>
                <a:gd name="T5" fmla="*/ 299 h 312"/>
                <a:gd name="T6" fmla="*/ 4 w 603"/>
                <a:gd name="T7" fmla="*/ 312 h 312"/>
                <a:gd name="T8" fmla="*/ 603 w 603"/>
                <a:gd name="T9" fmla="*/ 12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 h="312">
                  <a:moveTo>
                    <a:pt x="603" y="12"/>
                  </a:moveTo>
                  <a:lnTo>
                    <a:pt x="599" y="0"/>
                  </a:lnTo>
                  <a:lnTo>
                    <a:pt x="0" y="299"/>
                  </a:lnTo>
                  <a:lnTo>
                    <a:pt x="4" y="312"/>
                  </a:lnTo>
                  <a:lnTo>
                    <a:pt x="603" y="1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566" name="Rectangle 159"/>
            <p:cNvSpPr>
              <a:spLocks noChangeArrowheads="1"/>
            </p:cNvSpPr>
            <p:nvPr/>
          </p:nvSpPr>
          <p:spPr bwMode="auto">
            <a:xfrm>
              <a:off x="2864" y="3159"/>
              <a:ext cx="25" cy="45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1567" name="Group 160"/>
            <p:cNvGrpSpPr>
              <a:grpSpLocks/>
            </p:cNvGrpSpPr>
            <p:nvPr/>
          </p:nvGrpSpPr>
          <p:grpSpPr bwMode="auto">
            <a:xfrm>
              <a:off x="2469" y="4000"/>
              <a:ext cx="119" cy="119"/>
              <a:chOff x="2469" y="4000"/>
              <a:chExt cx="119" cy="119"/>
            </a:xfrm>
          </p:grpSpPr>
          <p:sp>
            <p:nvSpPr>
              <p:cNvPr id="21622" name="Oval 161"/>
              <p:cNvSpPr>
                <a:spLocks noChangeArrowheads="1"/>
              </p:cNvSpPr>
              <p:nvPr/>
            </p:nvSpPr>
            <p:spPr bwMode="auto">
              <a:xfrm>
                <a:off x="2469" y="4000"/>
                <a:ext cx="102" cy="102"/>
              </a:xfrm>
              <a:prstGeom prst="ellipse">
                <a:avLst/>
              </a:prstGeom>
              <a:solidFill>
                <a:srgbClr val="66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3" name="Oval 162"/>
              <p:cNvSpPr>
                <a:spLocks noChangeArrowheads="1"/>
              </p:cNvSpPr>
              <p:nvPr/>
            </p:nvSpPr>
            <p:spPr bwMode="auto">
              <a:xfrm>
                <a:off x="2486" y="4017"/>
                <a:ext cx="102" cy="102"/>
              </a:xfrm>
              <a:prstGeom prst="ellipse">
                <a:avLst/>
              </a:prstGeom>
              <a:solidFill>
                <a:srgbClr val="00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4" name="Oval 163"/>
              <p:cNvSpPr>
                <a:spLocks noChangeArrowheads="1"/>
              </p:cNvSpPr>
              <p:nvPr/>
            </p:nvSpPr>
            <p:spPr bwMode="auto">
              <a:xfrm>
                <a:off x="2477" y="4008"/>
                <a:ext cx="102" cy="102"/>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68" name="Group 164"/>
            <p:cNvGrpSpPr>
              <a:grpSpLocks/>
            </p:cNvGrpSpPr>
            <p:nvPr/>
          </p:nvGrpSpPr>
          <p:grpSpPr bwMode="auto">
            <a:xfrm>
              <a:off x="2619" y="4000"/>
              <a:ext cx="118" cy="119"/>
              <a:chOff x="2619" y="4000"/>
              <a:chExt cx="118" cy="119"/>
            </a:xfrm>
          </p:grpSpPr>
          <p:sp>
            <p:nvSpPr>
              <p:cNvPr id="21619" name="Oval 165"/>
              <p:cNvSpPr>
                <a:spLocks noChangeArrowheads="1"/>
              </p:cNvSpPr>
              <p:nvPr/>
            </p:nvSpPr>
            <p:spPr bwMode="auto">
              <a:xfrm>
                <a:off x="2619" y="4000"/>
                <a:ext cx="102" cy="102"/>
              </a:xfrm>
              <a:prstGeom prst="ellipse">
                <a:avLst/>
              </a:pr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0" name="Oval 166"/>
              <p:cNvSpPr>
                <a:spLocks noChangeArrowheads="1"/>
              </p:cNvSpPr>
              <p:nvPr/>
            </p:nvSpPr>
            <p:spPr bwMode="auto">
              <a:xfrm>
                <a:off x="2635" y="4017"/>
                <a:ext cx="102" cy="102"/>
              </a:xfrm>
              <a:prstGeom prst="ellipse">
                <a:avLst/>
              </a:prstGeom>
              <a:solidFill>
                <a:srgbClr val="7A7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1" name="Oval 167"/>
              <p:cNvSpPr>
                <a:spLocks noChangeArrowheads="1"/>
              </p:cNvSpPr>
              <p:nvPr/>
            </p:nvSpPr>
            <p:spPr bwMode="auto">
              <a:xfrm>
                <a:off x="2627" y="4008"/>
                <a:ext cx="102" cy="102"/>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69" name="Rectangle 168"/>
            <p:cNvSpPr>
              <a:spLocks noChangeArrowheads="1"/>
            </p:cNvSpPr>
            <p:nvPr/>
          </p:nvSpPr>
          <p:spPr bwMode="auto">
            <a:xfrm>
              <a:off x="2471" y="562"/>
              <a:ext cx="13" cy="3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70" name="Rectangle 169"/>
            <p:cNvSpPr>
              <a:spLocks noChangeArrowheads="1"/>
            </p:cNvSpPr>
            <p:nvPr/>
          </p:nvSpPr>
          <p:spPr bwMode="auto">
            <a:xfrm>
              <a:off x="2621" y="562"/>
              <a:ext cx="12" cy="3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71" name="Rectangle 170"/>
            <p:cNvSpPr>
              <a:spLocks noChangeArrowheads="1"/>
            </p:cNvSpPr>
            <p:nvPr/>
          </p:nvSpPr>
          <p:spPr bwMode="auto">
            <a:xfrm>
              <a:off x="2432" y="2456"/>
              <a:ext cx="8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72" name="Rectangle 171"/>
            <p:cNvSpPr>
              <a:spLocks noChangeArrowheads="1"/>
            </p:cNvSpPr>
            <p:nvPr/>
          </p:nvSpPr>
          <p:spPr bwMode="auto">
            <a:xfrm>
              <a:off x="2492" y="2495"/>
              <a:ext cx="87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b="0">
                  <a:solidFill>
                    <a:srgbClr val="000000"/>
                  </a:solidFill>
                  <a:latin typeface="Times New Roman" pitchFamily="18" charset="0"/>
                </a:rPr>
                <a:t>1 2 3 4 5 6 7 8</a:t>
              </a:r>
              <a:endParaRPr lang="de-DE" sz="1800" b="0"/>
            </a:p>
          </p:txBody>
        </p:sp>
        <p:sp>
          <p:nvSpPr>
            <p:cNvPr id="21573" name="Rectangle 172"/>
            <p:cNvSpPr>
              <a:spLocks noChangeArrowheads="1"/>
            </p:cNvSpPr>
            <p:nvPr/>
          </p:nvSpPr>
          <p:spPr bwMode="auto">
            <a:xfrm>
              <a:off x="2521" y="3709"/>
              <a:ext cx="13" cy="29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74" name="Rectangle 173"/>
            <p:cNvSpPr>
              <a:spLocks noChangeArrowheads="1"/>
            </p:cNvSpPr>
            <p:nvPr/>
          </p:nvSpPr>
          <p:spPr bwMode="auto">
            <a:xfrm>
              <a:off x="2671" y="3709"/>
              <a:ext cx="12" cy="29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1575" name="Group 174"/>
            <p:cNvGrpSpPr>
              <a:grpSpLocks/>
            </p:cNvGrpSpPr>
            <p:nvPr/>
          </p:nvGrpSpPr>
          <p:grpSpPr bwMode="auto">
            <a:xfrm>
              <a:off x="2419" y="454"/>
              <a:ext cx="119" cy="119"/>
              <a:chOff x="2419" y="454"/>
              <a:chExt cx="119" cy="119"/>
            </a:xfrm>
          </p:grpSpPr>
          <p:sp>
            <p:nvSpPr>
              <p:cNvPr id="21616" name="Oval 175"/>
              <p:cNvSpPr>
                <a:spLocks noChangeArrowheads="1"/>
              </p:cNvSpPr>
              <p:nvPr/>
            </p:nvSpPr>
            <p:spPr bwMode="auto">
              <a:xfrm>
                <a:off x="2419" y="454"/>
                <a:ext cx="102" cy="102"/>
              </a:xfrm>
              <a:prstGeom prst="ellipse">
                <a:avLst/>
              </a:prstGeom>
              <a:solidFill>
                <a:srgbClr val="66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7" name="Oval 176"/>
              <p:cNvSpPr>
                <a:spLocks noChangeArrowheads="1"/>
              </p:cNvSpPr>
              <p:nvPr/>
            </p:nvSpPr>
            <p:spPr bwMode="auto">
              <a:xfrm>
                <a:off x="2436" y="471"/>
                <a:ext cx="102" cy="102"/>
              </a:xfrm>
              <a:prstGeom prst="ellipse">
                <a:avLst/>
              </a:prstGeom>
              <a:solidFill>
                <a:srgbClr val="00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8" name="Oval 177"/>
              <p:cNvSpPr>
                <a:spLocks noChangeArrowheads="1"/>
              </p:cNvSpPr>
              <p:nvPr/>
            </p:nvSpPr>
            <p:spPr bwMode="auto">
              <a:xfrm>
                <a:off x="2428" y="462"/>
                <a:ext cx="101" cy="102"/>
              </a:xfrm>
              <a:prstGeom prst="ellipse">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76" name="Group 178"/>
            <p:cNvGrpSpPr>
              <a:grpSpLocks/>
            </p:cNvGrpSpPr>
            <p:nvPr/>
          </p:nvGrpSpPr>
          <p:grpSpPr bwMode="auto">
            <a:xfrm>
              <a:off x="2569" y="454"/>
              <a:ext cx="118" cy="119"/>
              <a:chOff x="2569" y="454"/>
              <a:chExt cx="118" cy="119"/>
            </a:xfrm>
          </p:grpSpPr>
          <p:sp>
            <p:nvSpPr>
              <p:cNvPr id="21613" name="Oval 179"/>
              <p:cNvSpPr>
                <a:spLocks noChangeArrowheads="1"/>
              </p:cNvSpPr>
              <p:nvPr/>
            </p:nvSpPr>
            <p:spPr bwMode="auto">
              <a:xfrm>
                <a:off x="2569" y="454"/>
                <a:ext cx="102" cy="102"/>
              </a:xfrm>
              <a:prstGeom prst="ellipse">
                <a:avLst/>
              </a:pr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4" name="Oval 180"/>
              <p:cNvSpPr>
                <a:spLocks noChangeArrowheads="1"/>
              </p:cNvSpPr>
              <p:nvPr/>
            </p:nvSpPr>
            <p:spPr bwMode="auto">
              <a:xfrm>
                <a:off x="2586" y="471"/>
                <a:ext cx="101" cy="102"/>
              </a:xfrm>
              <a:prstGeom prst="ellipse">
                <a:avLst/>
              </a:prstGeom>
              <a:solidFill>
                <a:srgbClr val="7A7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5" name="Oval 181"/>
              <p:cNvSpPr>
                <a:spLocks noChangeArrowheads="1"/>
              </p:cNvSpPr>
              <p:nvPr/>
            </p:nvSpPr>
            <p:spPr bwMode="auto">
              <a:xfrm>
                <a:off x="2577" y="462"/>
                <a:ext cx="102" cy="102"/>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77" name="Group 182"/>
            <p:cNvGrpSpPr>
              <a:grpSpLocks/>
            </p:cNvGrpSpPr>
            <p:nvPr/>
          </p:nvGrpSpPr>
          <p:grpSpPr bwMode="auto">
            <a:xfrm>
              <a:off x="3486" y="1155"/>
              <a:ext cx="693" cy="352"/>
              <a:chOff x="3486" y="1155"/>
              <a:chExt cx="693" cy="352"/>
            </a:xfrm>
          </p:grpSpPr>
          <p:sp>
            <p:nvSpPr>
              <p:cNvPr id="21607" name="Rectangle 183"/>
              <p:cNvSpPr>
                <a:spLocks noChangeArrowheads="1"/>
              </p:cNvSpPr>
              <p:nvPr/>
            </p:nvSpPr>
            <p:spPr bwMode="auto">
              <a:xfrm>
                <a:off x="3536" y="1155"/>
                <a:ext cx="39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08" name="Rectangle 184"/>
              <p:cNvSpPr>
                <a:spLocks noChangeArrowheads="1"/>
              </p:cNvSpPr>
              <p:nvPr/>
            </p:nvSpPr>
            <p:spPr bwMode="auto">
              <a:xfrm>
                <a:off x="3596" y="1191"/>
                <a:ext cx="3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a:solidFill>
                      <a:srgbClr val="336699"/>
                    </a:solidFill>
                    <a:latin typeface="Times New Roman" pitchFamily="18" charset="0"/>
                  </a:rPr>
                  <a:t>MDI</a:t>
                </a:r>
                <a:endParaRPr lang="de-DE" sz="1800" b="0"/>
              </a:p>
            </p:txBody>
          </p:sp>
          <p:sp>
            <p:nvSpPr>
              <p:cNvPr id="21609" name="Rectangle 185"/>
              <p:cNvSpPr>
                <a:spLocks noChangeArrowheads="1"/>
              </p:cNvSpPr>
              <p:nvPr/>
            </p:nvSpPr>
            <p:spPr bwMode="auto">
              <a:xfrm>
                <a:off x="3486" y="1305"/>
                <a:ext cx="58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10" name="Rectangle 186"/>
              <p:cNvSpPr>
                <a:spLocks noChangeArrowheads="1"/>
              </p:cNvSpPr>
              <p:nvPr/>
            </p:nvSpPr>
            <p:spPr bwMode="auto">
              <a:xfrm>
                <a:off x="3545" y="1341"/>
                <a:ext cx="2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R16</a:t>
                </a:r>
                <a:endParaRPr lang="de-DE" sz="1800" b="0"/>
              </a:p>
            </p:txBody>
          </p:sp>
          <p:sp>
            <p:nvSpPr>
              <p:cNvPr id="21611" name="Rectangle 187"/>
              <p:cNvSpPr>
                <a:spLocks noChangeArrowheads="1"/>
              </p:cNvSpPr>
              <p:nvPr/>
            </p:nvSpPr>
            <p:spPr bwMode="auto">
              <a:xfrm>
                <a:off x="3746" y="1341"/>
                <a:ext cx="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a:t>
                </a:r>
                <a:endParaRPr lang="de-DE" sz="1800" b="0"/>
              </a:p>
            </p:txBody>
          </p:sp>
          <p:sp>
            <p:nvSpPr>
              <p:cNvPr id="21612" name="Rectangle 188"/>
              <p:cNvSpPr>
                <a:spLocks noChangeArrowheads="1"/>
              </p:cNvSpPr>
              <p:nvPr/>
            </p:nvSpPr>
            <p:spPr bwMode="auto">
              <a:xfrm>
                <a:off x="3786" y="1341"/>
                <a:ext cx="39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  2 L02</a:t>
                </a:r>
                <a:endParaRPr lang="de-DE" sz="1800" b="0"/>
              </a:p>
            </p:txBody>
          </p:sp>
        </p:grpSp>
        <p:grpSp>
          <p:nvGrpSpPr>
            <p:cNvPr id="21578" name="Group 189"/>
            <p:cNvGrpSpPr>
              <a:grpSpLocks/>
            </p:cNvGrpSpPr>
            <p:nvPr/>
          </p:nvGrpSpPr>
          <p:grpSpPr bwMode="auto">
            <a:xfrm>
              <a:off x="3486" y="2654"/>
              <a:ext cx="693" cy="351"/>
              <a:chOff x="3486" y="2654"/>
              <a:chExt cx="693" cy="351"/>
            </a:xfrm>
          </p:grpSpPr>
          <p:sp>
            <p:nvSpPr>
              <p:cNvPr id="21601" name="Rectangle 190"/>
              <p:cNvSpPr>
                <a:spLocks noChangeArrowheads="1"/>
              </p:cNvSpPr>
              <p:nvPr/>
            </p:nvSpPr>
            <p:spPr bwMode="auto">
              <a:xfrm>
                <a:off x="3536" y="2654"/>
                <a:ext cx="39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02" name="Rectangle 191"/>
              <p:cNvSpPr>
                <a:spLocks noChangeArrowheads="1"/>
              </p:cNvSpPr>
              <p:nvPr/>
            </p:nvSpPr>
            <p:spPr bwMode="auto">
              <a:xfrm>
                <a:off x="3596" y="2689"/>
                <a:ext cx="3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a:solidFill>
                      <a:srgbClr val="336699"/>
                    </a:solidFill>
                    <a:latin typeface="Times New Roman" pitchFamily="18" charset="0"/>
                  </a:rPr>
                  <a:t>MDI</a:t>
                </a:r>
                <a:endParaRPr lang="de-DE" sz="1800" b="0"/>
              </a:p>
            </p:txBody>
          </p:sp>
          <p:sp>
            <p:nvSpPr>
              <p:cNvPr id="21603" name="Rectangle 192"/>
              <p:cNvSpPr>
                <a:spLocks noChangeArrowheads="1"/>
              </p:cNvSpPr>
              <p:nvPr/>
            </p:nvSpPr>
            <p:spPr bwMode="auto">
              <a:xfrm>
                <a:off x="3486" y="2804"/>
                <a:ext cx="58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04" name="Rectangle 193"/>
              <p:cNvSpPr>
                <a:spLocks noChangeArrowheads="1"/>
              </p:cNvSpPr>
              <p:nvPr/>
            </p:nvSpPr>
            <p:spPr bwMode="auto">
              <a:xfrm>
                <a:off x="3545" y="2839"/>
                <a:ext cx="2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R20</a:t>
                </a:r>
                <a:endParaRPr lang="de-DE" sz="1800" b="0"/>
              </a:p>
            </p:txBody>
          </p:sp>
          <p:sp>
            <p:nvSpPr>
              <p:cNvPr id="21605" name="Rectangle 194"/>
              <p:cNvSpPr>
                <a:spLocks noChangeArrowheads="1"/>
              </p:cNvSpPr>
              <p:nvPr/>
            </p:nvSpPr>
            <p:spPr bwMode="auto">
              <a:xfrm>
                <a:off x="3746" y="2839"/>
                <a:ext cx="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a:t>
                </a:r>
                <a:endParaRPr lang="de-DE" sz="1800" b="0"/>
              </a:p>
            </p:txBody>
          </p:sp>
          <p:sp>
            <p:nvSpPr>
              <p:cNvPr id="21606" name="Rectangle 195"/>
              <p:cNvSpPr>
                <a:spLocks noChangeArrowheads="1"/>
              </p:cNvSpPr>
              <p:nvPr/>
            </p:nvSpPr>
            <p:spPr bwMode="auto">
              <a:xfrm>
                <a:off x="3786" y="2839"/>
                <a:ext cx="39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  1 L01</a:t>
                </a:r>
                <a:endParaRPr lang="de-DE" sz="1800" b="0"/>
              </a:p>
            </p:txBody>
          </p:sp>
        </p:grpSp>
        <p:grpSp>
          <p:nvGrpSpPr>
            <p:cNvPr id="21579" name="Group 196"/>
            <p:cNvGrpSpPr>
              <a:grpSpLocks/>
            </p:cNvGrpSpPr>
            <p:nvPr/>
          </p:nvGrpSpPr>
          <p:grpSpPr bwMode="auto">
            <a:xfrm>
              <a:off x="3486" y="3053"/>
              <a:ext cx="693" cy="352"/>
              <a:chOff x="3486" y="3053"/>
              <a:chExt cx="693" cy="352"/>
            </a:xfrm>
          </p:grpSpPr>
          <p:sp>
            <p:nvSpPr>
              <p:cNvPr id="21595" name="Rectangle 197"/>
              <p:cNvSpPr>
                <a:spLocks noChangeArrowheads="1"/>
              </p:cNvSpPr>
              <p:nvPr/>
            </p:nvSpPr>
            <p:spPr bwMode="auto">
              <a:xfrm>
                <a:off x="3536" y="3053"/>
                <a:ext cx="45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96" name="Rectangle 198"/>
              <p:cNvSpPr>
                <a:spLocks noChangeArrowheads="1"/>
              </p:cNvSpPr>
              <p:nvPr/>
            </p:nvSpPr>
            <p:spPr bwMode="auto">
              <a:xfrm>
                <a:off x="3596" y="3088"/>
                <a:ext cx="38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a:solidFill>
                      <a:srgbClr val="336699"/>
                    </a:solidFill>
                    <a:latin typeface="Times New Roman" pitchFamily="18" charset="0"/>
                  </a:rPr>
                  <a:t>MKK</a:t>
                </a:r>
                <a:endParaRPr lang="de-DE" sz="1800" b="0"/>
              </a:p>
            </p:txBody>
          </p:sp>
          <p:sp>
            <p:nvSpPr>
              <p:cNvPr id="21597" name="Rectangle 199"/>
              <p:cNvSpPr>
                <a:spLocks noChangeArrowheads="1"/>
              </p:cNvSpPr>
              <p:nvPr/>
            </p:nvSpPr>
            <p:spPr bwMode="auto">
              <a:xfrm>
                <a:off x="3486" y="3203"/>
                <a:ext cx="58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98" name="Rectangle 200"/>
              <p:cNvSpPr>
                <a:spLocks noChangeArrowheads="1"/>
              </p:cNvSpPr>
              <p:nvPr/>
            </p:nvSpPr>
            <p:spPr bwMode="auto">
              <a:xfrm>
                <a:off x="3545" y="3239"/>
                <a:ext cx="2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R20</a:t>
                </a:r>
                <a:endParaRPr lang="de-DE" sz="1800" b="0"/>
              </a:p>
            </p:txBody>
          </p:sp>
          <p:sp>
            <p:nvSpPr>
              <p:cNvPr id="21599" name="Rectangle 201"/>
              <p:cNvSpPr>
                <a:spLocks noChangeArrowheads="1"/>
              </p:cNvSpPr>
              <p:nvPr/>
            </p:nvSpPr>
            <p:spPr bwMode="auto">
              <a:xfrm>
                <a:off x="3746" y="3239"/>
                <a:ext cx="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a:t>
                </a:r>
                <a:endParaRPr lang="de-DE" sz="1800" b="0"/>
              </a:p>
            </p:txBody>
          </p:sp>
          <p:sp>
            <p:nvSpPr>
              <p:cNvPr id="21600" name="Rectangle 202"/>
              <p:cNvSpPr>
                <a:spLocks noChangeArrowheads="1"/>
              </p:cNvSpPr>
              <p:nvPr/>
            </p:nvSpPr>
            <p:spPr bwMode="auto">
              <a:xfrm>
                <a:off x="3786" y="3239"/>
                <a:ext cx="39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  1 L02</a:t>
                </a:r>
                <a:endParaRPr lang="de-DE" sz="1800" b="0"/>
              </a:p>
            </p:txBody>
          </p:sp>
        </p:grpSp>
        <p:grpSp>
          <p:nvGrpSpPr>
            <p:cNvPr id="21580" name="Group 203"/>
            <p:cNvGrpSpPr>
              <a:grpSpLocks/>
            </p:cNvGrpSpPr>
            <p:nvPr/>
          </p:nvGrpSpPr>
          <p:grpSpPr bwMode="auto">
            <a:xfrm>
              <a:off x="3486" y="3653"/>
              <a:ext cx="693" cy="351"/>
              <a:chOff x="3486" y="3653"/>
              <a:chExt cx="693" cy="351"/>
            </a:xfrm>
          </p:grpSpPr>
          <p:sp>
            <p:nvSpPr>
              <p:cNvPr id="21589" name="Rectangle 204"/>
              <p:cNvSpPr>
                <a:spLocks noChangeArrowheads="1"/>
              </p:cNvSpPr>
              <p:nvPr/>
            </p:nvSpPr>
            <p:spPr bwMode="auto">
              <a:xfrm>
                <a:off x="3536" y="3653"/>
                <a:ext cx="45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90" name="Rectangle 205"/>
              <p:cNvSpPr>
                <a:spLocks noChangeArrowheads="1"/>
              </p:cNvSpPr>
              <p:nvPr/>
            </p:nvSpPr>
            <p:spPr bwMode="auto">
              <a:xfrm>
                <a:off x="3596" y="3688"/>
                <a:ext cx="38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a:solidFill>
                      <a:srgbClr val="336699"/>
                    </a:solidFill>
                    <a:latin typeface="Times New Roman" pitchFamily="18" charset="0"/>
                  </a:rPr>
                  <a:t>MKK</a:t>
                </a:r>
                <a:endParaRPr lang="de-DE" sz="1800" b="0"/>
              </a:p>
            </p:txBody>
          </p:sp>
          <p:sp>
            <p:nvSpPr>
              <p:cNvPr id="21591" name="Rectangle 206"/>
              <p:cNvSpPr>
                <a:spLocks noChangeArrowheads="1"/>
              </p:cNvSpPr>
              <p:nvPr/>
            </p:nvSpPr>
            <p:spPr bwMode="auto">
              <a:xfrm>
                <a:off x="3486" y="3802"/>
                <a:ext cx="58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92" name="Rectangle 207"/>
              <p:cNvSpPr>
                <a:spLocks noChangeArrowheads="1"/>
              </p:cNvSpPr>
              <p:nvPr/>
            </p:nvSpPr>
            <p:spPr bwMode="auto">
              <a:xfrm>
                <a:off x="3545" y="3838"/>
                <a:ext cx="2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R44</a:t>
                </a:r>
                <a:endParaRPr lang="de-DE" sz="1800" b="0"/>
              </a:p>
            </p:txBody>
          </p:sp>
          <p:sp>
            <p:nvSpPr>
              <p:cNvPr id="21593" name="Rectangle 208"/>
              <p:cNvSpPr>
                <a:spLocks noChangeArrowheads="1"/>
              </p:cNvSpPr>
              <p:nvPr/>
            </p:nvSpPr>
            <p:spPr bwMode="auto">
              <a:xfrm>
                <a:off x="3746" y="3838"/>
                <a:ext cx="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a:t>
                </a:r>
                <a:endParaRPr lang="de-DE" sz="1800" b="0"/>
              </a:p>
            </p:txBody>
          </p:sp>
          <p:sp>
            <p:nvSpPr>
              <p:cNvPr id="21594" name="Rectangle 209"/>
              <p:cNvSpPr>
                <a:spLocks noChangeArrowheads="1"/>
              </p:cNvSpPr>
              <p:nvPr/>
            </p:nvSpPr>
            <p:spPr bwMode="auto">
              <a:xfrm>
                <a:off x="3786" y="3838"/>
                <a:ext cx="39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500">
                    <a:solidFill>
                      <a:srgbClr val="000000"/>
                    </a:solidFill>
                    <a:latin typeface="Times New Roman" pitchFamily="18" charset="0"/>
                  </a:rPr>
                  <a:t>  1 L02</a:t>
                </a:r>
                <a:endParaRPr lang="de-DE" sz="1800" b="0"/>
              </a:p>
            </p:txBody>
          </p:sp>
        </p:grpSp>
        <p:sp>
          <p:nvSpPr>
            <p:cNvPr id="21581" name="Rectangle 210"/>
            <p:cNvSpPr>
              <a:spLocks noChangeArrowheads="1"/>
            </p:cNvSpPr>
            <p:nvPr/>
          </p:nvSpPr>
          <p:spPr bwMode="auto">
            <a:xfrm>
              <a:off x="2592" y="3315"/>
              <a:ext cx="328" cy="159"/>
            </a:xfrm>
            <a:prstGeom prst="rect">
              <a:avLst/>
            </a:prstGeom>
            <a:solidFill>
              <a:srgbClr val="FFFFFF"/>
            </a:solidFill>
            <a:ln w="9525">
              <a:solidFill>
                <a:srgbClr val="000000"/>
              </a:solidFill>
              <a:miter lim="800000"/>
              <a:headEnd/>
              <a:tailEnd/>
            </a:ln>
          </p:spPr>
          <p:txBody>
            <a:bodyPr/>
            <a:lstStyle/>
            <a:p>
              <a:endParaRPr lang="en-US"/>
            </a:p>
          </p:txBody>
        </p:sp>
        <p:sp>
          <p:nvSpPr>
            <p:cNvPr id="21582" name="Rectangle 211"/>
            <p:cNvSpPr>
              <a:spLocks noChangeArrowheads="1"/>
            </p:cNvSpPr>
            <p:nvPr/>
          </p:nvSpPr>
          <p:spPr bwMode="auto">
            <a:xfrm>
              <a:off x="2675" y="3353"/>
              <a:ext cx="2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900" b="0">
                  <a:solidFill>
                    <a:srgbClr val="000000"/>
                  </a:solidFill>
                </a:rPr>
                <a:t>SK 07</a:t>
              </a:r>
              <a:endParaRPr lang="de-DE" sz="1800" b="0"/>
            </a:p>
          </p:txBody>
        </p:sp>
        <p:sp>
          <p:nvSpPr>
            <p:cNvPr id="21583" name="Rectangle 212"/>
            <p:cNvSpPr>
              <a:spLocks noChangeArrowheads="1"/>
            </p:cNvSpPr>
            <p:nvPr/>
          </p:nvSpPr>
          <p:spPr bwMode="auto">
            <a:xfrm>
              <a:off x="2592" y="1767"/>
              <a:ext cx="328" cy="158"/>
            </a:xfrm>
            <a:prstGeom prst="rect">
              <a:avLst/>
            </a:prstGeom>
            <a:solidFill>
              <a:srgbClr val="FFFFFF"/>
            </a:solidFill>
            <a:ln w="9525">
              <a:solidFill>
                <a:srgbClr val="000000"/>
              </a:solidFill>
              <a:miter lim="800000"/>
              <a:headEnd/>
              <a:tailEnd/>
            </a:ln>
          </p:spPr>
          <p:txBody>
            <a:bodyPr/>
            <a:lstStyle/>
            <a:p>
              <a:endParaRPr lang="en-US"/>
            </a:p>
          </p:txBody>
        </p:sp>
        <p:sp>
          <p:nvSpPr>
            <p:cNvPr id="21584" name="Rectangle 213"/>
            <p:cNvSpPr>
              <a:spLocks noChangeArrowheads="1"/>
            </p:cNvSpPr>
            <p:nvPr/>
          </p:nvSpPr>
          <p:spPr bwMode="auto">
            <a:xfrm>
              <a:off x="2675" y="1804"/>
              <a:ext cx="2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900" b="0">
                  <a:solidFill>
                    <a:srgbClr val="000000"/>
                  </a:solidFill>
                </a:rPr>
                <a:t>SK 06</a:t>
              </a:r>
              <a:endParaRPr lang="de-DE" sz="1800" b="0"/>
            </a:p>
          </p:txBody>
        </p:sp>
        <p:sp>
          <p:nvSpPr>
            <p:cNvPr id="21585" name="Rectangle 214"/>
            <p:cNvSpPr>
              <a:spLocks noChangeArrowheads="1"/>
            </p:cNvSpPr>
            <p:nvPr/>
          </p:nvSpPr>
          <p:spPr bwMode="auto">
            <a:xfrm>
              <a:off x="2442" y="3415"/>
              <a:ext cx="25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86" name="Rectangle 215"/>
            <p:cNvSpPr>
              <a:spLocks noChangeArrowheads="1"/>
            </p:cNvSpPr>
            <p:nvPr/>
          </p:nvSpPr>
          <p:spPr bwMode="auto">
            <a:xfrm>
              <a:off x="2502" y="3455"/>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b="0">
                  <a:solidFill>
                    <a:srgbClr val="000000"/>
                  </a:solidFill>
                  <a:latin typeface="Times New Roman" pitchFamily="18" charset="0"/>
                </a:rPr>
                <a:t>91</a:t>
              </a:r>
              <a:endParaRPr lang="de-DE" sz="1800" b="0"/>
            </a:p>
          </p:txBody>
        </p:sp>
        <p:sp>
          <p:nvSpPr>
            <p:cNvPr id="21587" name="Rectangle 216"/>
            <p:cNvSpPr>
              <a:spLocks noChangeArrowheads="1"/>
            </p:cNvSpPr>
            <p:nvPr/>
          </p:nvSpPr>
          <p:spPr bwMode="auto">
            <a:xfrm>
              <a:off x="3141" y="3415"/>
              <a:ext cx="25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88" name="Rectangle 217"/>
            <p:cNvSpPr>
              <a:spLocks noChangeArrowheads="1"/>
            </p:cNvSpPr>
            <p:nvPr/>
          </p:nvSpPr>
          <p:spPr bwMode="auto">
            <a:xfrm>
              <a:off x="3201" y="3455"/>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de-DE" sz="1700" b="0">
                  <a:solidFill>
                    <a:srgbClr val="000000"/>
                  </a:solidFill>
                  <a:latin typeface="Times New Roman" pitchFamily="18" charset="0"/>
                </a:rPr>
                <a:t>98</a:t>
              </a:r>
              <a:endParaRPr lang="de-DE" sz="1800" b="0"/>
            </a:p>
          </p:txBody>
        </p:sp>
      </p:grpSp>
      <p:sp>
        <p:nvSpPr>
          <p:cNvPr id="21507" name="Rectangle 2"/>
          <p:cNvSpPr>
            <a:spLocks noChangeArrowheads="1"/>
          </p:cNvSpPr>
          <p:nvPr>
            <p:ph type="title"/>
          </p:nvPr>
        </p:nvSpPr>
        <p:spPr>
          <a:xfrm>
            <a:off x="1447800" y="0"/>
            <a:ext cx="7696200" cy="1143000"/>
          </a:xfrm>
          <a:noFill/>
        </p:spPr>
        <p:txBody>
          <a:bodyPr lIns="92075" tIns="46038" rIns="92075" bIns="46038"/>
          <a:lstStyle/>
          <a:p>
            <a:r>
              <a:rPr lang="de-DE" sz="3600" smtClean="0"/>
              <a:t>Gruppenübergreifende Verbindungen</a:t>
            </a:r>
            <a:r>
              <a:rPr lang="de-DE" sz="4800" smtClean="0"/>
              <a:t> </a:t>
            </a:r>
          </a:p>
        </p:txBody>
      </p:sp>
      <p:sp>
        <p:nvSpPr>
          <p:cNvPr id="21508" name="Rectangle 3"/>
          <p:cNvSpPr>
            <a:spLocks noChangeArrowheads="1"/>
          </p:cNvSpPr>
          <p:nvPr>
            <p:ph type="body" idx="1"/>
          </p:nvPr>
        </p:nvSpPr>
        <p:spPr>
          <a:xfrm>
            <a:off x="3276600" y="914400"/>
            <a:ext cx="6096000" cy="2743200"/>
          </a:xfrm>
          <a:noFill/>
        </p:spPr>
        <p:txBody>
          <a:bodyPr lIns="92075" tIns="46038" rIns="92075" bIns="46038"/>
          <a:lstStyle/>
          <a:p>
            <a:r>
              <a:rPr lang="de-DE" sz="2400" smtClean="0"/>
              <a:t>Eine LWL-Verbindung ist mit bestehenden Kabelwegen für MKK über die Betriebsgruppen MDI und IT  zu patchen. </a:t>
            </a:r>
          </a:p>
          <a:p>
            <a:endParaRPr lang="de-DE" sz="2400" smtClean="0"/>
          </a:p>
          <a:p>
            <a:r>
              <a:rPr lang="de-DE" sz="2400" smtClean="0"/>
              <a:t>Jede Gruppe muß den Weg Verfolgen können, aber die Bearbeitungen dürfen nur von der jeweiligen Gruppe durchgeführt werden </a:t>
            </a:r>
          </a:p>
        </p:txBody>
      </p:sp>
      <p:pic>
        <p:nvPicPr>
          <p:cNvPr id="21509" name="Picture 4" descr="desy_logo_halfsize_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96"/>
          <p:cNvSpPr>
            <a:spLocks noChangeArrowheads="1"/>
          </p:cNvSpPr>
          <p:nvPr/>
        </p:nvSpPr>
        <p:spPr bwMode="auto">
          <a:xfrm>
            <a:off x="7521575" y="6613525"/>
            <a:ext cx="1622425"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de-DE" sz="1000" b="0">
                <a:latin typeface="Times New Roman" pitchFamily="18" charset="0"/>
              </a:rPr>
              <a:t>Mkk Kabeldoku 6.11.01 ger</a:t>
            </a:r>
          </a:p>
        </p:txBody>
      </p:sp>
      <p:sp>
        <p:nvSpPr>
          <p:cNvPr id="21511" name="Text Box 97"/>
          <p:cNvSpPr txBox="1">
            <a:spLocks noChangeArrowheads="1"/>
          </p:cNvSpPr>
          <p:nvPr/>
        </p:nvSpPr>
        <p:spPr bwMode="auto">
          <a:xfrm>
            <a:off x="3657600" y="4419600"/>
            <a:ext cx="3803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kumimoji="1" lang="de-DE" sz="1800" b="0">
                <a:latin typeface="Times New Roman" pitchFamily="18" charset="0"/>
              </a:rPr>
              <a:t>Wie werden die Zugriffsrechte verteilt?</a:t>
            </a:r>
          </a:p>
        </p:txBody>
      </p:sp>
      <p:sp>
        <p:nvSpPr>
          <p:cNvPr id="21512" name="Text Box 98"/>
          <p:cNvSpPr txBox="1">
            <a:spLocks noChangeArrowheads="1"/>
          </p:cNvSpPr>
          <p:nvPr/>
        </p:nvSpPr>
        <p:spPr bwMode="auto">
          <a:xfrm>
            <a:off x="3708400" y="4076700"/>
            <a:ext cx="4430713"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2000" b="0">
                <a:latin typeface="Times New Roman" pitchFamily="18" charset="0"/>
              </a:rPr>
              <a:t>Stellen Sie den kompletten Signalweg dar</a:t>
            </a:r>
            <a:endParaRPr lang="de-DE" b="0">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28600" y="533400"/>
            <a:ext cx="1295400" cy="1828800"/>
            <a:chOff x="144" y="336"/>
            <a:chExt cx="816" cy="1152"/>
          </a:xfrm>
        </p:grpSpPr>
        <p:sp>
          <p:nvSpPr>
            <p:cNvPr id="22685" name="Rectangle 3"/>
            <p:cNvSpPr>
              <a:spLocks noChangeArrowheads="1"/>
            </p:cNvSpPr>
            <p:nvPr/>
          </p:nvSpPr>
          <p:spPr bwMode="auto">
            <a:xfrm rot="5400000">
              <a:off x="-24" y="504"/>
              <a:ext cx="1152" cy="816"/>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endParaRPr lang="en-GB" b="0">
                <a:latin typeface="Times New Roman" pitchFamily="18" charset="0"/>
              </a:endParaRPr>
            </a:p>
          </p:txBody>
        </p:sp>
        <p:sp>
          <p:nvSpPr>
            <p:cNvPr id="22686" name="Rectangle 4"/>
            <p:cNvSpPr>
              <a:spLocks noChangeArrowheads="1"/>
            </p:cNvSpPr>
            <p:nvPr/>
          </p:nvSpPr>
          <p:spPr bwMode="auto">
            <a:xfrm rot="5400000">
              <a:off x="503" y="1031"/>
              <a:ext cx="96" cy="62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r>
                <a:rPr lang="de-DE" sz="1200" b="0">
                  <a:latin typeface="Tahoma" pitchFamily="34" charset="0"/>
                </a:rPr>
                <a:t>2b/CC/A12/3</a:t>
              </a:r>
            </a:p>
          </p:txBody>
        </p:sp>
      </p:grpSp>
      <p:sp>
        <p:nvSpPr>
          <p:cNvPr id="22531" name="Text Box 5"/>
          <p:cNvSpPr txBox="1">
            <a:spLocks noChangeArrowheads="1"/>
          </p:cNvSpPr>
          <p:nvPr/>
        </p:nvSpPr>
        <p:spPr bwMode="auto">
          <a:xfrm>
            <a:off x="152400" y="98425"/>
            <a:ext cx="1447800"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de-DE" sz="1200"/>
              <a:t>Rechenzentrum</a:t>
            </a:r>
          </a:p>
          <a:p>
            <a:pPr algn="r" eaLnBrk="1" hangingPunct="1"/>
            <a:r>
              <a:rPr lang="de-DE" sz="1200"/>
              <a:t>(Geb. 2b)</a:t>
            </a:r>
          </a:p>
        </p:txBody>
      </p:sp>
      <p:sp>
        <p:nvSpPr>
          <p:cNvPr id="22532" name="Rectangle 6"/>
          <p:cNvSpPr>
            <a:spLocks noChangeArrowheads="1"/>
          </p:cNvSpPr>
          <p:nvPr/>
        </p:nvSpPr>
        <p:spPr bwMode="auto">
          <a:xfrm>
            <a:off x="5029200" y="1066800"/>
            <a:ext cx="2209800" cy="1219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Rectangle 7"/>
          <p:cNvSpPr>
            <a:spLocks noChangeArrowheads="1"/>
          </p:cNvSpPr>
          <p:nvPr/>
        </p:nvSpPr>
        <p:spPr bwMode="auto">
          <a:xfrm>
            <a:off x="2286000" y="762000"/>
            <a:ext cx="1828800" cy="33528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Rectangle 8"/>
          <p:cNvSpPr>
            <a:spLocks noChangeArrowheads="1"/>
          </p:cNvSpPr>
          <p:nvPr/>
        </p:nvSpPr>
        <p:spPr bwMode="auto">
          <a:xfrm rot="10800000" flipH="1">
            <a:off x="3505200" y="838200"/>
            <a:ext cx="152400" cy="1295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R16-1 / L1</a:t>
            </a:r>
          </a:p>
        </p:txBody>
      </p:sp>
      <p:sp>
        <p:nvSpPr>
          <p:cNvPr id="22535" name="Rectangle 9"/>
          <p:cNvSpPr>
            <a:spLocks noChangeArrowheads="1"/>
          </p:cNvSpPr>
          <p:nvPr/>
        </p:nvSpPr>
        <p:spPr bwMode="auto">
          <a:xfrm rot="10800000">
            <a:off x="3810000" y="838200"/>
            <a:ext cx="152400" cy="1295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R16-1 / L2</a:t>
            </a:r>
          </a:p>
        </p:txBody>
      </p:sp>
      <p:sp>
        <p:nvSpPr>
          <p:cNvPr id="22536" name="Rectangle 10"/>
          <p:cNvSpPr>
            <a:spLocks noChangeArrowheads="1"/>
          </p:cNvSpPr>
          <p:nvPr/>
        </p:nvSpPr>
        <p:spPr bwMode="auto">
          <a:xfrm rot="10800000">
            <a:off x="3505200" y="23622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R16-2 / L1</a:t>
            </a:r>
          </a:p>
        </p:txBody>
      </p:sp>
      <p:sp>
        <p:nvSpPr>
          <p:cNvPr id="22537" name="Rectangle 11"/>
          <p:cNvSpPr>
            <a:spLocks noChangeArrowheads="1"/>
          </p:cNvSpPr>
          <p:nvPr/>
        </p:nvSpPr>
        <p:spPr bwMode="auto">
          <a:xfrm rot="10800000">
            <a:off x="3810000" y="23622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R16-2 / L2</a:t>
            </a:r>
          </a:p>
        </p:txBody>
      </p:sp>
      <p:sp>
        <p:nvSpPr>
          <p:cNvPr id="22538" name="Rectangle 12"/>
          <p:cNvSpPr>
            <a:spLocks noChangeArrowheads="1"/>
          </p:cNvSpPr>
          <p:nvPr/>
        </p:nvSpPr>
        <p:spPr bwMode="auto">
          <a:xfrm rot="10800000">
            <a:off x="5181600" y="11430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R50-1 / L2</a:t>
            </a:r>
          </a:p>
        </p:txBody>
      </p:sp>
      <p:sp>
        <p:nvSpPr>
          <p:cNvPr id="22539" name="Rectangle 13"/>
          <p:cNvSpPr>
            <a:spLocks noChangeArrowheads="1"/>
          </p:cNvSpPr>
          <p:nvPr/>
        </p:nvSpPr>
        <p:spPr bwMode="auto">
          <a:xfrm rot="10800000">
            <a:off x="5486400" y="11430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R50-1 / L1</a:t>
            </a:r>
          </a:p>
        </p:txBody>
      </p:sp>
      <p:sp>
        <p:nvSpPr>
          <p:cNvPr id="22540" name="Rectangle 14"/>
          <p:cNvSpPr>
            <a:spLocks noChangeArrowheads="1"/>
          </p:cNvSpPr>
          <p:nvPr/>
        </p:nvSpPr>
        <p:spPr bwMode="auto">
          <a:xfrm>
            <a:off x="2362200" y="1295400"/>
            <a:ext cx="609600" cy="8382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eaLnBrk="1" hangingPunct="1"/>
            <a:r>
              <a:rPr lang="de-DE" sz="1600" b="0"/>
              <a:t>SPS1</a:t>
            </a:r>
          </a:p>
        </p:txBody>
      </p:sp>
      <p:sp>
        <p:nvSpPr>
          <p:cNvPr id="22541" name="Rectangle 15"/>
          <p:cNvSpPr>
            <a:spLocks noChangeArrowheads="1"/>
          </p:cNvSpPr>
          <p:nvPr/>
        </p:nvSpPr>
        <p:spPr bwMode="auto">
          <a:xfrm>
            <a:off x="2438400" y="23622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16/202/A1/6</a:t>
            </a:r>
          </a:p>
        </p:txBody>
      </p:sp>
      <p:sp>
        <p:nvSpPr>
          <p:cNvPr id="22542" name="Rectangle 16"/>
          <p:cNvSpPr>
            <a:spLocks noChangeArrowheads="1"/>
          </p:cNvSpPr>
          <p:nvPr/>
        </p:nvSpPr>
        <p:spPr bwMode="auto">
          <a:xfrm>
            <a:off x="2743200" y="23622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16/202/A1/5</a:t>
            </a:r>
          </a:p>
        </p:txBody>
      </p:sp>
      <p:sp>
        <p:nvSpPr>
          <p:cNvPr id="22543" name="Rectangle 17"/>
          <p:cNvSpPr>
            <a:spLocks noChangeArrowheads="1"/>
          </p:cNvSpPr>
          <p:nvPr/>
        </p:nvSpPr>
        <p:spPr bwMode="auto">
          <a:xfrm>
            <a:off x="228600" y="5105400"/>
            <a:ext cx="1828800" cy="1295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Rectangle 18"/>
          <p:cNvSpPr>
            <a:spLocks noChangeArrowheads="1"/>
          </p:cNvSpPr>
          <p:nvPr/>
        </p:nvSpPr>
        <p:spPr bwMode="auto">
          <a:xfrm>
            <a:off x="5029200" y="4191000"/>
            <a:ext cx="2209800" cy="1295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19"/>
          <p:cNvSpPr>
            <a:spLocks noChangeArrowheads="1"/>
          </p:cNvSpPr>
          <p:nvPr/>
        </p:nvSpPr>
        <p:spPr bwMode="auto">
          <a:xfrm>
            <a:off x="2819400" y="0"/>
            <a:ext cx="990600" cy="7620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Rectangle 20"/>
          <p:cNvSpPr>
            <a:spLocks noChangeArrowheads="1"/>
          </p:cNvSpPr>
          <p:nvPr/>
        </p:nvSpPr>
        <p:spPr bwMode="auto">
          <a:xfrm>
            <a:off x="5181600" y="304800"/>
            <a:ext cx="990600" cy="7620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Rectangle 21"/>
          <p:cNvSpPr>
            <a:spLocks noChangeArrowheads="1"/>
          </p:cNvSpPr>
          <p:nvPr/>
        </p:nvSpPr>
        <p:spPr bwMode="auto">
          <a:xfrm>
            <a:off x="7543800" y="304800"/>
            <a:ext cx="1447800" cy="6172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Rectangle 22"/>
          <p:cNvSpPr>
            <a:spLocks noChangeArrowheads="1"/>
          </p:cNvSpPr>
          <p:nvPr/>
        </p:nvSpPr>
        <p:spPr bwMode="auto">
          <a:xfrm>
            <a:off x="7543800" y="5257800"/>
            <a:ext cx="228600" cy="1016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Text Box 23"/>
          <p:cNvSpPr txBox="1">
            <a:spLocks noChangeArrowheads="1"/>
          </p:cNvSpPr>
          <p:nvPr/>
        </p:nvSpPr>
        <p:spPr bwMode="auto">
          <a:xfrm>
            <a:off x="3114675" y="4038600"/>
            <a:ext cx="836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de-DE" sz="1200"/>
              <a:t>Zentrale</a:t>
            </a:r>
          </a:p>
          <a:p>
            <a:pPr algn="r" eaLnBrk="1" hangingPunct="1"/>
            <a:r>
              <a:rPr lang="de-DE" sz="1200"/>
              <a:t>(Geb. 16)</a:t>
            </a:r>
          </a:p>
        </p:txBody>
      </p:sp>
      <p:sp>
        <p:nvSpPr>
          <p:cNvPr id="22550" name="Rectangle 24"/>
          <p:cNvSpPr>
            <a:spLocks noChangeArrowheads="1"/>
          </p:cNvSpPr>
          <p:nvPr/>
        </p:nvSpPr>
        <p:spPr bwMode="auto">
          <a:xfrm>
            <a:off x="2971800" y="152400"/>
            <a:ext cx="762000" cy="5334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eaLnBrk="1" hangingPunct="1"/>
            <a:r>
              <a:rPr lang="de-DE" sz="1600" b="0"/>
              <a:t>HST C</a:t>
            </a:r>
          </a:p>
        </p:txBody>
      </p:sp>
      <p:sp>
        <p:nvSpPr>
          <p:cNvPr id="22551" name="Rectangle 25"/>
          <p:cNvSpPr>
            <a:spLocks noChangeArrowheads="1"/>
          </p:cNvSpPr>
          <p:nvPr/>
        </p:nvSpPr>
        <p:spPr bwMode="auto">
          <a:xfrm>
            <a:off x="1752600" y="5257800"/>
            <a:ext cx="152400" cy="1066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25/Keller/A1/4</a:t>
            </a:r>
          </a:p>
        </p:txBody>
      </p:sp>
      <p:sp>
        <p:nvSpPr>
          <p:cNvPr id="22552" name="Text Box 26"/>
          <p:cNvSpPr txBox="1">
            <a:spLocks noChangeArrowheads="1"/>
          </p:cNvSpPr>
          <p:nvPr/>
        </p:nvSpPr>
        <p:spPr bwMode="auto">
          <a:xfrm>
            <a:off x="679450" y="6400800"/>
            <a:ext cx="1414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de-DE" sz="1200"/>
              <a:t>Büros und Labor</a:t>
            </a:r>
          </a:p>
          <a:p>
            <a:pPr algn="r" eaLnBrk="1" hangingPunct="1"/>
            <a:r>
              <a:rPr lang="de-DE" sz="1200"/>
              <a:t>(Geb. 25)</a:t>
            </a:r>
          </a:p>
        </p:txBody>
      </p:sp>
      <p:sp>
        <p:nvSpPr>
          <p:cNvPr id="22553" name="Rectangle 27"/>
          <p:cNvSpPr>
            <a:spLocks noChangeArrowheads="1"/>
          </p:cNvSpPr>
          <p:nvPr/>
        </p:nvSpPr>
        <p:spPr bwMode="auto">
          <a:xfrm>
            <a:off x="5257800" y="381000"/>
            <a:ext cx="762000" cy="5334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eaLnBrk="1" hangingPunct="1"/>
            <a:r>
              <a:rPr lang="de-DE" sz="1600" b="0"/>
              <a:t>Trafo</a:t>
            </a:r>
            <a:br>
              <a:rPr lang="de-DE" sz="1600" b="0"/>
            </a:br>
            <a:r>
              <a:rPr lang="de-DE" sz="1600" b="0"/>
              <a:t>13/C</a:t>
            </a:r>
          </a:p>
        </p:txBody>
      </p:sp>
      <p:sp>
        <p:nvSpPr>
          <p:cNvPr id="22554" name="Text Box 28"/>
          <p:cNvSpPr txBox="1">
            <a:spLocks noChangeArrowheads="1"/>
          </p:cNvSpPr>
          <p:nvPr/>
        </p:nvSpPr>
        <p:spPr bwMode="auto">
          <a:xfrm>
            <a:off x="6111875" y="5486400"/>
            <a:ext cx="114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de-DE" sz="1200"/>
              <a:t>Experiment II</a:t>
            </a:r>
          </a:p>
          <a:p>
            <a:pPr algn="r" eaLnBrk="1" hangingPunct="1"/>
            <a:r>
              <a:rPr lang="de-DE" sz="1200"/>
              <a:t>(Geb. 44)</a:t>
            </a:r>
          </a:p>
        </p:txBody>
      </p:sp>
      <p:sp>
        <p:nvSpPr>
          <p:cNvPr id="22555" name="Text Box 29"/>
          <p:cNvSpPr txBox="1">
            <a:spLocks noChangeArrowheads="1"/>
          </p:cNvSpPr>
          <p:nvPr/>
        </p:nvSpPr>
        <p:spPr bwMode="auto">
          <a:xfrm>
            <a:off x="6096000" y="22860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de-DE" sz="1200"/>
              <a:t>Experiment I</a:t>
            </a:r>
          </a:p>
          <a:p>
            <a:pPr algn="r" eaLnBrk="1" hangingPunct="1"/>
            <a:r>
              <a:rPr lang="de-DE" sz="1200"/>
              <a:t>(Geb. 50)</a:t>
            </a:r>
          </a:p>
        </p:txBody>
      </p:sp>
      <p:sp>
        <p:nvSpPr>
          <p:cNvPr id="22556" name="Rectangle 30"/>
          <p:cNvSpPr>
            <a:spLocks noChangeArrowheads="1"/>
          </p:cNvSpPr>
          <p:nvPr/>
        </p:nvSpPr>
        <p:spPr bwMode="auto">
          <a:xfrm rot="10800000">
            <a:off x="5181600" y="43434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R44-1 / L2</a:t>
            </a:r>
          </a:p>
        </p:txBody>
      </p:sp>
      <p:sp>
        <p:nvSpPr>
          <p:cNvPr id="22557" name="Rectangle 31"/>
          <p:cNvSpPr>
            <a:spLocks noChangeArrowheads="1"/>
          </p:cNvSpPr>
          <p:nvPr/>
        </p:nvSpPr>
        <p:spPr bwMode="auto">
          <a:xfrm rot="10800000">
            <a:off x="5486400" y="43434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R44-1-/ L1</a:t>
            </a:r>
          </a:p>
        </p:txBody>
      </p:sp>
      <p:sp>
        <p:nvSpPr>
          <p:cNvPr id="22558" name="Rectangle 32"/>
          <p:cNvSpPr>
            <a:spLocks noChangeArrowheads="1"/>
          </p:cNvSpPr>
          <p:nvPr/>
        </p:nvSpPr>
        <p:spPr bwMode="auto">
          <a:xfrm>
            <a:off x="2286000" y="4800600"/>
            <a:ext cx="1828800" cy="1295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Text Box 33"/>
          <p:cNvSpPr txBox="1">
            <a:spLocks noChangeArrowheads="1"/>
          </p:cNvSpPr>
          <p:nvPr/>
        </p:nvSpPr>
        <p:spPr bwMode="auto">
          <a:xfrm>
            <a:off x="2208213" y="6096000"/>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a:t>Verteilerh</a:t>
            </a:r>
            <a:r>
              <a:rPr lang="de-DE" sz="1200"/>
              <a:t>ütte</a:t>
            </a:r>
          </a:p>
          <a:p>
            <a:pPr eaLnBrk="1" hangingPunct="1"/>
            <a:r>
              <a:rPr lang="de-DE" sz="1200"/>
              <a:t>(Geb. 20)</a:t>
            </a:r>
          </a:p>
        </p:txBody>
      </p:sp>
      <p:sp>
        <p:nvSpPr>
          <p:cNvPr id="22560" name="Rectangle 34"/>
          <p:cNvSpPr>
            <a:spLocks noChangeArrowheads="1"/>
          </p:cNvSpPr>
          <p:nvPr/>
        </p:nvSpPr>
        <p:spPr bwMode="auto">
          <a:xfrm rot="10800000">
            <a:off x="3505200" y="49530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R20-1 / L1</a:t>
            </a:r>
          </a:p>
        </p:txBody>
      </p:sp>
      <p:sp>
        <p:nvSpPr>
          <p:cNvPr id="22561" name="Rectangle 35"/>
          <p:cNvSpPr>
            <a:spLocks noChangeArrowheads="1"/>
          </p:cNvSpPr>
          <p:nvPr/>
        </p:nvSpPr>
        <p:spPr bwMode="auto">
          <a:xfrm rot="10800000">
            <a:off x="3810000" y="4953000"/>
            <a:ext cx="152400" cy="990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R20-1 / L2</a:t>
            </a:r>
          </a:p>
        </p:txBody>
      </p:sp>
      <p:sp>
        <p:nvSpPr>
          <p:cNvPr id="22562" name="Line 36"/>
          <p:cNvSpPr>
            <a:spLocks noChangeShapeType="1"/>
          </p:cNvSpPr>
          <p:nvPr/>
        </p:nvSpPr>
        <p:spPr bwMode="auto">
          <a:xfrm>
            <a:off x="2362200" y="1676400"/>
            <a:ext cx="609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63" name="Text Box 37"/>
          <p:cNvSpPr txBox="1">
            <a:spLocks noChangeArrowheads="1"/>
          </p:cNvSpPr>
          <p:nvPr/>
        </p:nvSpPr>
        <p:spPr bwMode="auto">
          <a:xfrm>
            <a:off x="8281988" y="6477000"/>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200" b="0"/>
              <a:t>Tunnel</a:t>
            </a:r>
            <a:endParaRPr lang="de-DE" sz="1200" b="0"/>
          </a:p>
        </p:txBody>
      </p:sp>
      <p:sp>
        <p:nvSpPr>
          <p:cNvPr id="22564" name="Rectangle 38"/>
          <p:cNvSpPr>
            <a:spLocks noChangeArrowheads="1"/>
          </p:cNvSpPr>
          <p:nvPr/>
        </p:nvSpPr>
        <p:spPr bwMode="auto">
          <a:xfrm>
            <a:off x="5181600" y="3429000"/>
            <a:ext cx="990600" cy="762000"/>
          </a:xfrm>
          <a:prstGeom prst="rect">
            <a:avLst/>
          </a:prstGeom>
          <a:solidFill>
            <a:srgbClr val="DDDDD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Rectangle 39"/>
          <p:cNvSpPr>
            <a:spLocks noChangeArrowheads="1"/>
          </p:cNvSpPr>
          <p:nvPr/>
        </p:nvSpPr>
        <p:spPr bwMode="auto">
          <a:xfrm>
            <a:off x="5257800" y="3505200"/>
            <a:ext cx="762000" cy="5334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eaLnBrk="1" hangingPunct="1"/>
            <a:r>
              <a:rPr lang="de-DE" sz="1600" b="0"/>
              <a:t>SSC</a:t>
            </a:r>
          </a:p>
        </p:txBody>
      </p:sp>
      <p:sp>
        <p:nvSpPr>
          <p:cNvPr id="22566" name="Line 40"/>
          <p:cNvSpPr>
            <a:spLocks noChangeShapeType="1"/>
          </p:cNvSpPr>
          <p:nvPr/>
        </p:nvSpPr>
        <p:spPr bwMode="auto">
          <a:xfrm>
            <a:off x="2971800" y="13716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67" name="Line 41"/>
          <p:cNvSpPr>
            <a:spLocks noChangeShapeType="1"/>
          </p:cNvSpPr>
          <p:nvPr/>
        </p:nvSpPr>
        <p:spPr bwMode="auto">
          <a:xfrm>
            <a:off x="2971800" y="16002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68" name="Line 42"/>
          <p:cNvSpPr>
            <a:spLocks noChangeShapeType="1"/>
          </p:cNvSpPr>
          <p:nvPr/>
        </p:nvSpPr>
        <p:spPr bwMode="auto">
          <a:xfrm>
            <a:off x="2971800" y="18288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69" name="Line 43"/>
          <p:cNvSpPr>
            <a:spLocks noChangeShapeType="1"/>
          </p:cNvSpPr>
          <p:nvPr/>
        </p:nvSpPr>
        <p:spPr bwMode="auto">
          <a:xfrm>
            <a:off x="29718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70" name="Text Box 44"/>
          <p:cNvSpPr txBox="1">
            <a:spLocks noChangeArrowheads="1"/>
          </p:cNvSpPr>
          <p:nvPr/>
        </p:nvSpPr>
        <p:spPr bwMode="auto">
          <a:xfrm>
            <a:off x="2895600" y="1828800"/>
            <a:ext cx="539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E 4.1</a:t>
            </a:r>
            <a:endParaRPr lang="de-DE" sz="1200" b="0"/>
          </a:p>
        </p:txBody>
      </p:sp>
      <p:sp>
        <p:nvSpPr>
          <p:cNvPr id="22571" name="Text Box 45"/>
          <p:cNvSpPr txBox="1">
            <a:spLocks noChangeArrowheads="1"/>
          </p:cNvSpPr>
          <p:nvPr/>
        </p:nvSpPr>
        <p:spPr bwMode="auto">
          <a:xfrm>
            <a:off x="2895600" y="1371600"/>
            <a:ext cx="539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E 4.0</a:t>
            </a:r>
            <a:endParaRPr lang="de-DE" sz="1200" b="0"/>
          </a:p>
        </p:txBody>
      </p:sp>
      <p:sp>
        <p:nvSpPr>
          <p:cNvPr id="22572" name="Text Box 46"/>
          <p:cNvSpPr txBox="1">
            <a:spLocks noChangeArrowheads="1"/>
          </p:cNvSpPr>
          <p:nvPr/>
        </p:nvSpPr>
        <p:spPr bwMode="auto">
          <a:xfrm>
            <a:off x="2895600" y="1600200"/>
            <a:ext cx="273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sz="1200" b="0"/>
              <a:t>+</a:t>
            </a:r>
          </a:p>
        </p:txBody>
      </p:sp>
      <p:sp>
        <p:nvSpPr>
          <p:cNvPr id="22573" name="Text Box 47"/>
          <p:cNvSpPr txBox="1">
            <a:spLocks noChangeArrowheads="1"/>
          </p:cNvSpPr>
          <p:nvPr/>
        </p:nvSpPr>
        <p:spPr bwMode="auto">
          <a:xfrm>
            <a:off x="2895600" y="1143000"/>
            <a:ext cx="273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sz="1200" b="0"/>
              <a:t>+</a:t>
            </a:r>
          </a:p>
        </p:txBody>
      </p:sp>
      <p:sp>
        <p:nvSpPr>
          <p:cNvPr id="22574" name="Line 48"/>
          <p:cNvSpPr>
            <a:spLocks noChangeShapeType="1"/>
          </p:cNvSpPr>
          <p:nvPr/>
        </p:nvSpPr>
        <p:spPr bwMode="auto">
          <a:xfrm>
            <a:off x="3962400" y="1219200"/>
            <a:ext cx="121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575" name="Group 49"/>
          <p:cNvGrpSpPr>
            <a:grpSpLocks/>
          </p:cNvGrpSpPr>
          <p:nvPr/>
        </p:nvGrpSpPr>
        <p:grpSpPr bwMode="auto">
          <a:xfrm>
            <a:off x="5867400" y="1143000"/>
            <a:ext cx="457200" cy="381000"/>
            <a:chOff x="3696" y="720"/>
            <a:chExt cx="288" cy="240"/>
          </a:xfrm>
        </p:grpSpPr>
        <p:sp>
          <p:nvSpPr>
            <p:cNvPr id="22681" name="Rectangle 50"/>
            <p:cNvSpPr>
              <a:spLocks noChangeArrowheads="1"/>
            </p:cNvSpPr>
            <p:nvPr/>
          </p:nvSpPr>
          <p:spPr bwMode="auto">
            <a:xfrm>
              <a:off x="3696" y="720"/>
              <a:ext cx="288" cy="24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lang="de-DE" sz="1200" b="0">
                  <a:latin typeface="Times New Roman" pitchFamily="18" charset="0"/>
                </a:rPr>
                <a:t>P</a:t>
              </a:r>
            </a:p>
          </p:txBody>
        </p:sp>
        <p:sp>
          <p:nvSpPr>
            <p:cNvPr id="22682" name="Line 51"/>
            <p:cNvSpPr>
              <a:spLocks noChangeShapeType="1"/>
            </p:cNvSpPr>
            <p:nvPr/>
          </p:nvSpPr>
          <p:spPr bwMode="auto">
            <a:xfrm>
              <a:off x="3744" y="8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83" name="Line 52"/>
            <p:cNvSpPr>
              <a:spLocks noChangeShapeType="1"/>
            </p:cNvSpPr>
            <p:nvPr/>
          </p:nvSpPr>
          <p:spPr bwMode="auto">
            <a:xfrm flipV="1">
              <a:off x="3792" y="768"/>
              <a:ext cx="96"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84" name="Line 53"/>
            <p:cNvSpPr>
              <a:spLocks noChangeShapeType="1"/>
            </p:cNvSpPr>
            <p:nvPr/>
          </p:nvSpPr>
          <p:spPr bwMode="auto">
            <a:xfrm>
              <a:off x="3888" y="8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576" name="Text Box 54"/>
          <p:cNvSpPr txBox="1">
            <a:spLocks noChangeArrowheads="1"/>
          </p:cNvSpPr>
          <p:nvPr/>
        </p:nvSpPr>
        <p:spPr bwMode="auto">
          <a:xfrm>
            <a:off x="6324600" y="1219200"/>
            <a:ext cx="573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DW-1</a:t>
            </a:r>
            <a:endParaRPr lang="de-DE" sz="1200" b="0"/>
          </a:p>
        </p:txBody>
      </p:sp>
      <p:sp>
        <p:nvSpPr>
          <p:cNvPr id="22577" name="Rectangle 55"/>
          <p:cNvSpPr>
            <a:spLocks noChangeArrowheads="1"/>
          </p:cNvSpPr>
          <p:nvPr/>
        </p:nvSpPr>
        <p:spPr bwMode="auto">
          <a:xfrm>
            <a:off x="5867400" y="4343400"/>
            <a:ext cx="4572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b="0">
                <a:latin typeface="Times New Roman" pitchFamily="18" charset="0"/>
              </a:rPr>
              <a:t>=</a:t>
            </a:r>
          </a:p>
        </p:txBody>
      </p:sp>
      <p:sp>
        <p:nvSpPr>
          <p:cNvPr id="22578" name="Text Box 56"/>
          <p:cNvSpPr txBox="1">
            <a:spLocks noChangeArrowheads="1"/>
          </p:cNvSpPr>
          <p:nvPr/>
        </p:nvSpPr>
        <p:spPr bwMode="auto">
          <a:xfrm>
            <a:off x="6324600" y="4419600"/>
            <a:ext cx="993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MK1506-D1</a:t>
            </a:r>
            <a:endParaRPr lang="de-DE" sz="1200" b="0"/>
          </a:p>
        </p:txBody>
      </p:sp>
      <p:sp>
        <p:nvSpPr>
          <p:cNvPr id="22579" name="Line 57"/>
          <p:cNvSpPr>
            <a:spLocks noChangeShapeType="1"/>
          </p:cNvSpPr>
          <p:nvPr/>
        </p:nvSpPr>
        <p:spPr bwMode="auto">
          <a:xfrm>
            <a:off x="5638800" y="12192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0" name="Line 58"/>
          <p:cNvSpPr>
            <a:spLocks noChangeShapeType="1"/>
          </p:cNvSpPr>
          <p:nvPr/>
        </p:nvSpPr>
        <p:spPr bwMode="auto">
          <a:xfrm flipH="1">
            <a:off x="5638800" y="14478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1" name="Line 59"/>
          <p:cNvSpPr>
            <a:spLocks noChangeShapeType="1"/>
          </p:cNvSpPr>
          <p:nvPr/>
        </p:nvSpPr>
        <p:spPr bwMode="auto">
          <a:xfrm flipV="1">
            <a:off x="3657600" y="18288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2" name="Line 60"/>
          <p:cNvSpPr>
            <a:spLocks noChangeShapeType="1"/>
          </p:cNvSpPr>
          <p:nvPr/>
        </p:nvSpPr>
        <p:spPr bwMode="auto">
          <a:xfrm flipH="1">
            <a:off x="3657600" y="1905000"/>
            <a:ext cx="1524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3" name="Line 61"/>
          <p:cNvSpPr>
            <a:spLocks noChangeShapeType="1"/>
          </p:cNvSpPr>
          <p:nvPr/>
        </p:nvSpPr>
        <p:spPr bwMode="auto">
          <a:xfrm flipH="1">
            <a:off x="5638800" y="4419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4" name="Line 62"/>
          <p:cNvSpPr>
            <a:spLocks noChangeShapeType="1"/>
          </p:cNvSpPr>
          <p:nvPr/>
        </p:nvSpPr>
        <p:spPr bwMode="auto">
          <a:xfrm flipH="1">
            <a:off x="5638800" y="46482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5" name="Line 63"/>
          <p:cNvSpPr>
            <a:spLocks noChangeShapeType="1"/>
          </p:cNvSpPr>
          <p:nvPr/>
        </p:nvSpPr>
        <p:spPr bwMode="auto">
          <a:xfrm flipH="1" flipV="1">
            <a:off x="3962400" y="1752600"/>
            <a:ext cx="1219200" cy="2819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6" name="Line 64"/>
          <p:cNvSpPr>
            <a:spLocks noChangeShapeType="1"/>
          </p:cNvSpPr>
          <p:nvPr/>
        </p:nvSpPr>
        <p:spPr bwMode="auto">
          <a:xfrm flipH="1">
            <a:off x="3962400" y="4876800"/>
            <a:ext cx="12192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7" name="Line 65"/>
          <p:cNvSpPr>
            <a:spLocks noChangeShapeType="1"/>
          </p:cNvSpPr>
          <p:nvPr/>
        </p:nvSpPr>
        <p:spPr bwMode="auto">
          <a:xfrm flipH="1">
            <a:off x="3962400" y="5105400"/>
            <a:ext cx="121920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8" name="Freeform 66"/>
          <p:cNvSpPr>
            <a:spLocks/>
          </p:cNvSpPr>
          <p:nvPr/>
        </p:nvSpPr>
        <p:spPr bwMode="auto">
          <a:xfrm>
            <a:off x="3352800" y="2438400"/>
            <a:ext cx="1174750" cy="3048000"/>
          </a:xfrm>
          <a:custGeom>
            <a:avLst/>
            <a:gdLst>
              <a:gd name="T0" fmla="*/ 152400 w 740"/>
              <a:gd name="T1" fmla="*/ 3048000 h 1920"/>
              <a:gd name="T2" fmla="*/ 0 w 740"/>
              <a:gd name="T3" fmla="*/ 3048000 h 1920"/>
              <a:gd name="T4" fmla="*/ 0 w 740"/>
              <a:gd name="T5" fmla="*/ 2312988 h 1920"/>
              <a:gd name="T6" fmla="*/ 1165225 w 740"/>
              <a:gd name="T7" fmla="*/ 2312988 h 1920"/>
              <a:gd name="T8" fmla="*/ 1174750 w 740"/>
              <a:gd name="T9" fmla="*/ 1317625 h 1920"/>
              <a:gd name="T10" fmla="*/ 609600 w 740"/>
              <a:gd name="T11" fmla="*/ 0 h 19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920">
                <a:moveTo>
                  <a:pt x="96" y="1920"/>
                </a:moveTo>
                <a:lnTo>
                  <a:pt x="0" y="1920"/>
                </a:lnTo>
                <a:lnTo>
                  <a:pt x="0" y="1457"/>
                </a:lnTo>
                <a:lnTo>
                  <a:pt x="734" y="1457"/>
                </a:lnTo>
                <a:lnTo>
                  <a:pt x="740" y="830"/>
                </a:lnTo>
                <a:lnTo>
                  <a:pt x="384"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89" name="Freeform 67"/>
          <p:cNvSpPr>
            <a:spLocks/>
          </p:cNvSpPr>
          <p:nvPr/>
        </p:nvSpPr>
        <p:spPr bwMode="auto">
          <a:xfrm>
            <a:off x="3124200" y="3048000"/>
            <a:ext cx="1219200" cy="2819400"/>
          </a:xfrm>
          <a:custGeom>
            <a:avLst/>
            <a:gdLst>
              <a:gd name="T0" fmla="*/ 381000 w 768"/>
              <a:gd name="T1" fmla="*/ 2819400 h 1776"/>
              <a:gd name="T2" fmla="*/ 0 w 768"/>
              <a:gd name="T3" fmla="*/ 2819400 h 1776"/>
              <a:gd name="T4" fmla="*/ 4763 w 768"/>
              <a:gd name="T5" fmla="*/ 1550988 h 1776"/>
              <a:gd name="T6" fmla="*/ 1214438 w 768"/>
              <a:gd name="T7" fmla="*/ 1550988 h 1776"/>
              <a:gd name="T8" fmla="*/ 1219200 w 768"/>
              <a:gd name="T9" fmla="*/ 627063 h 1776"/>
              <a:gd name="T10" fmla="*/ 838200 w 768"/>
              <a:gd name="T11" fmla="*/ 0 h 17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8" h="1776">
                <a:moveTo>
                  <a:pt x="240" y="1776"/>
                </a:moveTo>
                <a:lnTo>
                  <a:pt x="0" y="1776"/>
                </a:lnTo>
                <a:lnTo>
                  <a:pt x="3" y="977"/>
                </a:lnTo>
                <a:lnTo>
                  <a:pt x="765" y="977"/>
                </a:lnTo>
                <a:lnTo>
                  <a:pt x="768" y="395"/>
                </a:lnTo>
                <a:lnTo>
                  <a:pt x="528"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0" name="Line 68"/>
          <p:cNvSpPr>
            <a:spLocks noChangeShapeType="1"/>
          </p:cNvSpPr>
          <p:nvPr/>
        </p:nvSpPr>
        <p:spPr bwMode="auto">
          <a:xfrm>
            <a:off x="3733800" y="609600"/>
            <a:ext cx="1524000" cy="0"/>
          </a:xfrm>
          <a:prstGeom prst="line">
            <a:avLst/>
          </a:prstGeom>
          <a:noFill/>
          <a:ln w="28575">
            <a:solidFill>
              <a:srgbClr val="0066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1" name="Freeform 69"/>
          <p:cNvSpPr>
            <a:spLocks/>
          </p:cNvSpPr>
          <p:nvPr/>
        </p:nvSpPr>
        <p:spPr bwMode="auto">
          <a:xfrm>
            <a:off x="3733800" y="92075"/>
            <a:ext cx="3581400" cy="3592513"/>
          </a:xfrm>
          <a:custGeom>
            <a:avLst/>
            <a:gdLst>
              <a:gd name="T0" fmla="*/ 0 w 2208"/>
              <a:gd name="T1" fmla="*/ 427872 h 2225"/>
              <a:gd name="T2" fmla="*/ 738015 w 2208"/>
              <a:gd name="T3" fmla="*/ 427872 h 2225"/>
              <a:gd name="T4" fmla="*/ 738015 w 2208"/>
              <a:gd name="T5" fmla="*/ 0 h 2225"/>
              <a:gd name="T6" fmla="*/ 3581400 w 2208"/>
              <a:gd name="T7" fmla="*/ 0 h 2225"/>
              <a:gd name="T8" fmla="*/ 3581400 w 2208"/>
              <a:gd name="T9" fmla="*/ 3592513 h 2225"/>
              <a:gd name="T10" fmla="*/ 2252973 w 2208"/>
              <a:gd name="T11" fmla="*/ 3592513 h 2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8" h="2225">
                <a:moveTo>
                  <a:pt x="0" y="265"/>
                </a:moveTo>
                <a:lnTo>
                  <a:pt x="455" y="265"/>
                </a:lnTo>
                <a:lnTo>
                  <a:pt x="455" y="0"/>
                </a:lnTo>
                <a:lnTo>
                  <a:pt x="2208" y="0"/>
                </a:lnTo>
                <a:lnTo>
                  <a:pt x="2208" y="2225"/>
                </a:lnTo>
                <a:lnTo>
                  <a:pt x="1389" y="2225"/>
                </a:lnTo>
              </a:path>
            </a:pathLst>
          </a:custGeom>
          <a:noFill/>
          <a:ln w="28575">
            <a:solidFill>
              <a:srgbClr val="006600"/>
            </a:solidFill>
            <a:round/>
            <a:headEnd type="diamond" w="med" len="med"/>
            <a:tailEnd type="diamond"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2" name="Freeform 70"/>
          <p:cNvSpPr>
            <a:spLocks/>
          </p:cNvSpPr>
          <p:nvPr/>
        </p:nvSpPr>
        <p:spPr bwMode="auto">
          <a:xfrm>
            <a:off x="3733800" y="44450"/>
            <a:ext cx="3657600" cy="3810000"/>
          </a:xfrm>
          <a:custGeom>
            <a:avLst/>
            <a:gdLst>
              <a:gd name="T0" fmla="*/ 0 w 2256"/>
              <a:gd name="T1" fmla="*/ 348983 h 2380"/>
              <a:gd name="T2" fmla="*/ 544749 w 2256"/>
              <a:gd name="T3" fmla="*/ 348983 h 2380"/>
              <a:gd name="T4" fmla="*/ 544749 w 2256"/>
              <a:gd name="T5" fmla="*/ 0 h 2380"/>
              <a:gd name="T6" fmla="*/ 3657600 w 2256"/>
              <a:gd name="T7" fmla="*/ 0 h 2380"/>
              <a:gd name="T8" fmla="*/ 3652736 w 2256"/>
              <a:gd name="T9" fmla="*/ 3810000 h 2380"/>
              <a:gd name="T10" fmla="*/ 2269787 w 2256"/>
              <a:gd name="T11" fmla="*/ 3810000 h 2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56" h="2380">
                <a:moveTo>
                  <a:pt x="0" y="218"/>
                </a:moveTo>
                <a:lnTo>
                  <a:pt x="336" y="218"/>
                </a:lnTo>
                <a:lnTo>
                  <a:pt x="336" y="0"/>
                </a:lnTo>
                <a:lnTo>
                  <a:pt x="2256" y="0"/>
                </a:lnTo>
                <a:lnTo>
                  <a:pt x="2253" y="2380"/>
                </a:lnTo>
                <a:lnTo>
                  <a:pt x="1400" y="2380"/>
                </a:lnTo>
              </a:path>
            </a:pathLst>
          </a:custGeom>
          <a:noFill/>
          <a:ln w="28575" cap="flat" cmpd="sng">
            <a:solidFill>
              <a:srgbClr val="006600"/>
            </a:solidFill>
            <a:prstDash val="solid"/>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3" name="Freeform 71"/>
          <p:cNvSpPr>
            <a:spLocks/>
          </p:cNvSpPr>
          <p:nvPr/>
        </p:nvSpPr>
        <p:spPr bwMode="auto">
          <a:xfrm>
            <a:off x="1138238" y="2214563"/>
            <a:ext cx="1300162" cy="528637"/>
          </a:xfrm>
          <a:custGeom>
            <a:avLst/>
            <a:gdLst>
              <a:gd name="T0" fmla="*/ 1300162 w 819"/>
              <a:gd name="T1" fmla="*/ 528637 h 333"/>
              <a:gd name="T2" fmla="*/ 4762 w 819"/>
              <a:gd name="T3" fmla="*/ 528637 h 333"/>
              <a:gd name="T4" fmla="*/ 0 w 819"/>
              <a:gd name="T5" fmla="*/ 0 h 333"/>
              <a:gd name="T6" fmla="*/ 0 60000 65536"/>
              <a:gd name="T7" fmla="*/ 0 60000 65536"/>
              <a:gd name="T8" fmla="*/ 0 60000 65536"/>
            </a:gdLst>
            <a:ahLst/>
            <a:cxnLst>
              <a:cxn ang="T6">
                <a:pos x="T0" y="T1"/>
              </a:cxn>
              <a:cxn ang="T7">
                <a:pos x="T2" y="T3"/>
              </a:cxn>
              <a:cxn ang="T8">
                <a:pos x="T4" y="T5"/>
              </a:cxn>
            </a:cxnLst>
            <a:rect l="0" t="0" r="r" b="b"/>
            <a:pathLst>
              <a:path w="819" h="333">
                <a:moveTo>
                  <a:pt x="819" y="333"/>
                </a:moveTo>
                <a:lnTo>
                  <a:pt x="3" y="333"/>
                </a:lnTo>
                <a:lnTo>
                  <a:pt x="0" y="0"/>
                </a:lnTo>
              </a:path>
            </a:pathLst>
          </a:custGeom>
          <a:noFill/>
          <a:ln w="28575" cmpd="sng">
            <a:solidFill>
              <a:schemeClr val="accent2"/>
            </a:solidFill>
            <a:round/>
            <a:headEnd type="oval" w="med" len="sm"/>
            <a:tailEnd type="oval" w="med"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4" name="Freeform 72"/>
          <p:cNvSpPr>
            <a:spLocks/>
          </p:cNvSpPr>
          <p:nvPr/>
        </p:nvSpPr>
        <p:spPr bwMode="auto">
          <a:xfrm>
            <a:off x="1295400" y="2217738"/>
            <a:ext cx="1143000" cy="373062"/>
          </a:xfrm>
          <a:custGeom>
            <a:avLst/>
            <a:gdLst>
              <a:gd name="T0" fmla="*/ 1143000 w 605"/>
              <a:gd name="T1" fmla="*/ 373062 h 235"/>
              <a:gd name="T2" fmla="*/ 0 w 605"/>
              <a:gd name="T3" fmla="*/ 373062 h 235"/>
              <a:gd name="T4" fmla="*/ 0 w 605"/>
              <a:gd name="T5" fmla="*/ 0 h 235"/>
              <a:gd name="T6" fmla="*/ 0 60000 65536"/>
              <a:gd name="T7" fmla="*/ 0 60000 65536"/>
              <a:gd name="T8" fmla="*/ 0 60000 65536"/>
            </a:gdLst>
            <a:ahLst/>
            <a:cxnLst>
              <a:cxn ang="T6">
                <a:pos x="T0" y="T1"/>
              </a:cxn>
              <a:cxn ang="T7">
                <a:pos x="T2" y="T3"/>
              </a:cxn>
              <a:cxn ang="T8">
                <a:pos x="T4" y="T5"/>
              </a:cxn>
            </a:cxnLst>
            <a:rect l="0" t="0" r="r" b="b"/>
            <a:pathLst>
              <a:path w="605" h="235">
                <a:moveTo>
                  <a:pt x="605" y="235"/>
                </a:moveTo>
                <a:lnTo>
                  <a:pt x="0" y="235"/>
                </a:lnTo>
                <a:lnTo>
                  <a:pt x="0" y="0"/>
                </a:lnTo>
              </a:path>
            </a:pathLst>
          </a:custGeom>
          <a:noFill/>
          <a:ln w="28575" cmpd="sng">
            <a:solidFill>
              <a:schemeClr val="accent2"/>
            </a:solidFill>
            <a:round/>
            <a:headEnd type="oval" w="med" len="sm"/>
            <a:tailEnd type="oval" w="med"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5" name="Freeform 73"/>
          <p:cNvSpPr>
            <a:spLocks/>
          </p:cNvSpPr>
          <p:nvPr/>
        </p:nvSpPr>
        <p:spPr bwMode="auto">
          <a:xfrm>
            <a:off x="1905000" y="3206750"/>
            <a:ext cx="1179513" cy="2355850"/>
          </a:xfrm>
          <a:custGeom>
            <a:avLst/>
            <a:gdLst>
              <a:gd name="T0" fmla="*/ 0 w 743"/>
              <a:gd name="T1" fmla="*/ 2355850 h 1484"/>
              <a:gd name="T2" fmla="*/ 250825 w 743"/>
              <a:gd name="T3" fmla="*/ 2355850 h 1484"/>
              <a:gd name="T4" fmla="*/ 246063 w 743"/>
              <a:gd name="T5" fmla="*/ 1338263 h 1484"/>
              <a:gd name="T6" fmla="*/ 1179513 w 743"/>
              <a:gd name="T7" fmla="*/ 1328738 h 1484"/>
              <a:gd name="T8" fmla="*/ 1179513 w 743"/>
              <a:gd name="T9" fmla="*/ 3175 h 1484"/>
              <a:gd name="T10" fmla="*/ 990600 w 743"/>
              <a:gd name="T11" fmla="*/ 0 h 14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3" h="1484">
                <a:moveTo>
                  <a:pt x="0" y="1484"/>
                </a:moveTo>
                <a:lnTo>
                  <a:pt x="158" y="1484"/>
                </a:lnTo>
                <a:lnTo>
                  <a:pt x="155" y="843"/>
                </a:lnTo>
                <a:lnTo>
                  <a:pt x="743" y="837"/>
                </a:lnTo>
                <a:lnTo>
                  <a:pt x="743" y="2"/>
                </a:lnTo>
                <a:lnTo>
                  <a:pt x="624" y="0"/>
                </a:lnTo>
              </a:path>
            </a:pathLst>
          </a:custGeom>
          <a:noFill/>
          <a:ln w="28575" cmpd="sng">
            <a:solidFill>
              <a:schemeClr val="accent2"/>
            </a:solidFill>
            <a:round/>
            <a:headEnd type="oval" w="med" len="sm"/>
            <a:tailEnd type="oval" w="med"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6" name="Freeform 74"/>
          <p:cNvSpPr>
            <a:spLocks/>
          </p:cNvSpPr>
          <p:nvPr/>
        </p:nvSpPr>
        <p:spPr bwMode="auto">
          <a:xfrm>
            <a:off x="2170113" y="2143125"/>
            <a:ext cx="966787" cy="295275"/>
          </a:xfrm>
          <a:custGeom>
            <a:avLst/>
            <a:gdLst>
              <a:gd name="T0" fmla="*/ 268287 w 609"/>
              <a:gd name="T1" fmla="*/ 295275 h 186"/>
              <a:gd name="T2" fmla="*/ 9525 w 609"/>
              <a:gd name="T3" fmla="*/ 295275 h 186"/>
              <a:gd name="T4" fmla="*/ 0 w 609"/>
              <a:gd name="T5" fmla="*/ 0 h 186"/>
              <a:gd name="T6" fmla="*/ 966787 w 609"/>
              <a:gd name="T7" fmla="*/ 160338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9" h="186">
                <a:moveTo>
                  <a:pt x="169" y="186"/>
                </a:moveTo>
                <a:lnTo>
                  <a:pt x="6" y="186"/>
                </a:lnTo>
                <a:lnTo>
                  <a:pt x="0" y="0"/>
                </a:lnTo>
                <a:lnTo>
                  <a:pt x="609" y="101"/>
                </a:lnTo>
              </a:path>
            </a:pathLst>
          </a:custGeom>
          <a:noFill/>
          <a:ln w="28575" cmpd="sng">
            <a:solidFill>
              <a:schemeClr val="accent2"/>
            </a:solidFill>
            <a:round/>
            <a:headEnd type="oval" w="med" len="sm"/>
            <a:tailEnd type="oval" w="med"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97" name="Rectangle 75"/>
          <p:cNvSpPr>
            <a:spLocks noChangeArrowheads="1"/>
          </p:cNvSpPr>
          <p:nvPr/>
        </p:nvSpPr>
        <p:spPr bwMode="auto">
          <a:xfrm>
            <a:off x="7856538" y="4038600"/>
            <a:ext cx="533400" cy="14732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8" name="Rectangle 76"/>
          <p:cNvSpPr>
            <a:spLocks noChangeArrowheads="1"/>
          </p:cNvSpPr>
          <p:nvPr/>
        </p:nvSpPr>
        <p:spPr bwMode="auto">
          <a:xfrm>
            <a:off x="7856538" y="2438400"/>
            <a:ext cx="533400" cy="14732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 name="Rectangle 77"/>
          <p:cNvSpPr>
            <a:spLocks noChangeArrowheads="1"/>
          </p:cNvSpPr>
          <p:nvPr/>
        </p:nvSpPr>
        <p:spPr bwMode="auto">
          <a:xfrm>
            <a:off x="7856538" y="838200"/>
            <a:ext cx="533400" cy="14732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0" name="Line 78"/>
          <p:cNvSpPr>
            <a:spLocks noChangeShapeType="1"/>
          </p:cNvSpPr>
          <p:nvPr/>
        </p:nvSpPr>
        <p:spPr bwMode="auto">
          <a:xfrm>
            <a:off x="7856538" y="4038600"/>
            <a:ext cx="5334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01" name="Line 79"/>
          <p:cNvSpPr>
            <a:spLocks noChangeShapeType="1"/>
          </p:cNvSpPr>
          <p:nvPr/>
        </p:nvSpPr>
        <p:spPr bwMode="auto">
          <a:xfrm>
            <a:off x="7856538" y="2438400"/>
            <a:ext cx="5334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02" name="Line 80"/>
          <p:cNvSpPr>
            <a:spLocks noChangeShapeType="1"/>
          </p:cNvSpPr>
          <p:nvPr/>
        </p:nvSpPr>
        <p:spPr bwMode="auto">
          <a:xfrm>
            <a:off x="7856538" y="838200"/>
            <a:ext cx="5334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03" name="Text Box 81"/>
          <p:cNvSpPr txBox="1">
            <a:spLocks noChangeArrowheads="1"/>
          </p:cNvSpPr>
          <p:nvPr/>
        </p:nvSpPr>
        <p:spPr bwMode="auto">
          <a:xfrm>
            <a:off x="7932738" y="41148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M1</a:t>
            </a:r>
            <a:endParaRPr lang="de-DE" sz="1200" b="0"/>
          </a:p>
        </p:txBody>
      </p:sp>
      <p:sp>
        <p:nvSpPr>
          <p:cNvPr id="22604" name="Text Box 82"/>
          <p:cNvSpPr txBox="1">
            <a:spLocks noChangeArrowheads="1"/>
          </p:cNvSpPr>
          <p:nvPr/>
        </p:nvSpPr>
        <p:spPr bwMode="auto">
          <a:xfrm>
            <a:off x="7932738" y="25146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M2</a:t>
            </a:r>
            <a:endParaRPr lang="de-DE" sz="1200" b="0"/>
          </a:p>
        </p:txBody>
      </p:sp>
      <p:sp>
        <p:nvSpPr>
          <p:cNvPr id="22605" name="Text Box 83"/>
          <p:cNvSpPr txBox="1">
            <a:spLocks noChangeArrowheads="1"/>
          </p:cNvSpPr>
          <p:nvPr/>
        </p:nvSpPr>
        <p:spPr bwMode="auto">
          <a:xfrm>
            <a:off x="7932738" y="9144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M3</a:t>
            </a:r>
            <a:endParaRPr lang="de-DE" sz="1200" b="0"/>
          </a:p>
        </p:txBody>
      </p:sp>
      <p:grpSp>
        <p:nvGrpSpPr>
          <p:cNvPr id="22606" name="Group 84"/>
          <p:cNvGrpSpPr>
            <a:grpSpLocks/>
          </p:cNvGrpSpPr>
          <p:nvPr/>
        </p:nvGrpSpPr>
        <p:grpSpPr bwMode="auto">
          <a:xfrm>
            <a:off x="8077200" y="4419600"/>
            <a:ext cx="457200" cy="381000"/>
            <a:chOff x="5088" y="2784"/>
            <a:chExt cx="288" cy="240"/>
          </a:xfrm>
        </p:grpSpPr>
        <p:sp>
          <p:nvSpPr>
            <p:cNvPr id="22677" name="Rectangle 85"/>
            <p:cNvSpPr>
              <a:spLocks noChangeArrowheads="1"/>
            </p:cNvSpPr>
            <p:nvPr/>
          </p:nvSpPr>
          <p:spPr bwMode="auto">
            <a:xfrm>
              <a:off x="5088" y="2784"/>
              <a:ext cx="288" cy="24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lang="de-DE" sz="1200" b="0">
                  <a:latin typeface="Times New Roman" pitchFamily="18" charset="0"/>
                </a:rPr>
                <a:t>T</a:t>
              </a:r>
            </a:p>
          </p:txBody>
        </p:sp>
        <p:sp>
          <p:nvSpPr>
            <p:cNvPr id="22678" name="Line 86"/>
            <p:cNvSpPr>
              <a:spLocks noChangeShapeType="1"/>
            </p:cNvSpPr>
            <p:nvPr/>
          </p:nvSpPr>
          <p:spPr bwMode="auto">
            <a:xfrm>
              <a:off x="5136" y="292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79" name="Line 87"/>
            <p:cNvSpPr>
              <a:spLocks noChangeShapeType="1"/>
            </p:cNvSpPr>
            <p:nvPr/>
          </p:nvSpPr>
          <p:spPr bwMode="auto">
            <a:xfrm flipV="1">
              <a:off x="5184" y="2832"/>
              <a:ext cx="96"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80" name="Line 88"/>
            <p:cNvSpPr>
              <a:spLocks noChangeShapeType="1"/>
            </p:cNvSpPr>
            <p:nvPr/>
          </p:nvSpPr>
          <p:spPr bwMode="auto">
            <a:xfrm>
              <a:off x="5280" y="292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2607" name="Group 89"/>
          <p:cNvGrpSpPr>
            <a:grpSpLocks/>
          </p:cNvGrpSpPr>
          <p:nvPr/>
        </p:nvGrpSpPr>
        <p:grpSpPr bwMode="auto">
          <a:xfrm>
            <a:off x="8077200" y="4876800"/>
            <a:ext cx="457200" cy="381000"/>
            <a:chOff x="5088" y="3024"/>
            <a:chExt cx="288" cy="240"/>
          </a:xfrm>
        </p:grpSpPr>
        <p:sp>
          <p:nvSpPr>
            <p:cNvPr id="22668" name="Rectangle 90"/>
            <p:cNvSpPr>
              <a:spLocks noChangeArrowheads="1"/>
            </p:cNvSpPr>
            <p:nvPr/>
          </p:nvSpPr>
          <p:spPr bwMode="auto">
            <a:xfrm>
              <a:off x="5088" y="3024"/>
              <a:ext cx="288" cy="24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69" name="Group 91"/>
            <p:cNvGrpSpPr>
              <a:grpSpLocks/>
            </p:cNvGrpSpPr>
            <p:nvPr/>
          </p:nvGrpSpPr>
          <p:grpSpPr bwMode="auto">
            <a:xfrm>
              <a:off x="5136" y="3067"/>
              <a:ext cx="48" cy="154"/>
              <a:chOff x="5136" y="3067"/>
              <a:chExt cx="48" cy="154"/>
            </a:xfrm>
          </p:grpSpPr>
          <p:sp>
            <p:nvSpPr>
              <p:cNvPr id="22674" name="Line 92"/>
              <p:cNvSpPr>
                <a:spLocks noChangeShapeType="1"/>
              </p:cNvSpPr>
              <p:nvPr/>
            </p:nvSpPr>
            <p:spPr bwMode="auto">
              <a:xfrm>
                <a:off x="5136" y="307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75" name="Line 93"/>
              <p:cNvSpPr>
                <a:spLocks noChangeShapeType="1"/>
              </p:cNvSpPr>
              <p:nvPr/>
            </p:nvSpPr>
            <p:spPr bwMode="auto">
              <a:xfrm>
                <a:off x="5136" y="321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76" name="Line 94"/>
              <p:cNvSpPr>
                <a:spLocks noChangeShapeType="1"/>
              </p:cNvSpPr>
              <p:nvPr/>
            </p:nvSpPr>
            <p:spPr bwMode="auto">
              <a:xfrm flipH="1">
                <a:off x="5184" y="3067"/>
                <a:ext cx="0" cy="1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2670" name="Group 95"/>
            <p:cNvGrpSpPr>
              <a:grpSpLocks/>
            </p:cNvGrpSpPr>
            <p:nvPr/>
          </p:nvGrpSpPr>
          <p:grpSpPr bwMode="auto">
            <a:xfrm>
              <a:off x="5280" y="3067"/>
              <a:ext cx="48" cy="154"/>
              <a:chOff x="5280" y="3067"/>
              <a:chExt cx="48" cy="154"/>
            </a:xfrm>
          </p:grpSpPr>
          <p:sp>
            <p:nvSpPr>
              <p:cNvPr id="22671" name="Line 96"/>
              <p:cNvSpPr>
                <a:spLocks noChangeShapeType="1"/>
              </p:cNvSpPr>
              <p:nvPr/>
            </p:nvSpPr>
            <p:spPr bwMode="auto">
              <a:xfrm flipH="1">
                <a:off x="5280" y="307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72" name="Line 97"/>
              <p:cNvSpPr>
                <a:spLocks noChangeShapeType="1"/>
              </p:cNvSpPr>
              <p:nvPr/>
            </p:nvSpPr>
            <p:spPr bwMode="auto">
              <a:xfrm flipH="1">
                <a:off x="5280" y="321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73" name="Line 98"/>
              <p:cNvSpPr>
                <a:spLocks noChangeShapeType="1"/>
              </p:cNvSpPr>
              <p:nvPr/>
            </p:nvSpPr>
            <p:spPr bwMode="auto">
              <a:xfrm>
                <a:off x="5280" y="3067"/>
                <a:ext cx="0" cy="1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2608" name="Text Box 99"/>
          <p:cNvSpPr txBox="1">
            <a:spLocks noChangeArrowheads="1"/>
          </p:cNvSpPr>
          <p:nvPr/>
        </p:nvSpPr>
        <p:spPr bwMode="auto">
          <a:xfrm>
            <a:off x="8502650" y="4464050"/>
            <a:ext cx="514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PT-2</a:t>
            </a:r>
            <a:endParaRPr lang="de-DE" sz="1200" b="0"/>
          </a:p>
        </p:txBody>
      </p:sp>
      <p:sp>
        <p:nvSpPr>
          <p:cNvPr id="22609" name="Text Box 100"/>
          <p:cNvSpPr txBox="1">
            <a:spLocks noChangeArrowheads="1"/>
          </p:cNvSpPr>
          <p:nvPr/>
        </p:nvSpPr>
        <p:spPr bwMode="auto">
          <a:xfrm>
            <a:off x="8496300" y="4937125"/>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SÜ1</a:t>
            </a:r>
            <a:endParaRPr lang="de-DE" sz="1200" b="0"/>
          </a:p>
        </p:txBody>
      </p:sp>
      <p:sp>
        <p:nvSpPr>
          <p:cNvPr id="22610" name="Text Box 101"/>
          <p:cNvSpPr txBox="1">
            <a:spLocks noChangeArrowheads="1"/>
          </p:cNvSpPr>
          <p:nvPr/>
        </p:nvSpPr>
        <p:spPr bwMode="auto">
          <a:xfrm>
            <a:off x="7726363" y="6065838"/>
            <a:ext cx="715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Pick-Up</a:t>
            </a:r>
            <a:endParaRPr lang="de-DE" sz="1200" b="0"/>
          </a:p>
        </p:txBody>
      </p:sp>
      <p:sp>
        <p:nvSpPr>
          <p:cNvPr id="22611" name="Rectangle 102"/>
          <p:cNvSpPr>
            <a:spLocks noChangeArrowheads="1"/>
          </p:cNvSpPr>
          <p:nvPr/>
        </p:nvSpPr>
        <p:spPr bwMode="auto">
          <a:xfrm>
            <a:off x="2362200" y="5638800"/>
            <a:ext cx="4572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800" b="0">
                <a:latin typeface="Tahoma" pitchFamily="34" charset="0"/>
              </a:rPr>
              <a:t>Verteiler-</a:t>
            </a:r>
            <a:br>
              <a:rPr lang="de-DE" sz="800" b="0">
                <a:latin typeface="Tahoma" pitchFamily="34" charset="0"/>
              </a:rPr>
            </a:br>
            <a:r>
              <a:rPr lang="de-DE" sz="800" b="0">
                <a:latin typeface="Tahoma" pitchFamily="34" charset="0"/>
              </a:rPr>
              <a:t>schrank</a:t>
            </a:r>
          </a:p>
        </p:txBody>
      </p:sp>
      <p:sp>
        <p:nvSpPr>
          <p:cNvPr id="22612" name="Line 103"/>
          <p:cNvSpPr>
            <a:spLocks noChangeShapeType="1"/>
          </p:cNvSpPr>
          <p:nvPr/>
        </p:nvSpPr>
        <p:spPr bwMode="auto">
          <a:xfrm>
            <a:off x="2819400" y="762000"/>
            <a:ext cx="990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13" name="Line 104"/>
          <p:cNvSpPr>
            <a:spLocks noChangeShapeType="1"/>
          </p:cNvSpPr>
          <p:nvPr/>
        </p:nvSpPr>
        <p:spPr bwMode="auto">
          <a:xfrm>
            <a:off x="5181600" y="1066800"/>
            <a:ext cx="990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14" name="Rectangle 105"/>
          <p:cNvSpPr>
            <a:spLocks noChangeArrowheads="1"/>
          </p:cNvSpPr>
          <p:nvPr/>
        </p:nvSpPr>
        <p:spPr bwMode="auto">
          <a:xfrm>
            <a:off x="4343400" y="1066800"/>
            <a:ext cx="4968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SK 1</a:t>
            </a:r>
          </a:p>
        </p:txBody>
      </p:sp>
      <p:sp>
        <p:nvSpPr>
          <p:cNvPr id="22615" name="Rectangle 106"/>
          <p:cNvSpPr>
            <a:spLocks noChangeArrowheads="1"/>
          </p:cNvSpPr>
          <p:nvPr/>
        </p:nvSpPr>
        <p:spPr bwMode="auto">
          <a:xfrm>
            <a:off x="4343400" y="2895600"/>
            <a:ext cx="4968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SK 2</a:t>
            </a:r>
          </a:p>
        </p:txBody>
      </p:sp>
      <p:sp>
        <p:nvSpPr>
          <p:cNvPr id="22616" name="Rectangle 107"/>
          <p:cNvSpPr>
            <a:spLocks noChangeArrowheads="1"/>
          </p:cNvSpPr>
          <p:nvPr/>
        </p:nvSpPr>
        <p:spPr bwMode="auto">
          <a:xfrm>
            <a:off x="4343400" y="5181600"/>
            <a:ext cx="4968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SK 4</a:t>
            </a:r>
          </a:p>
        </p:txBody>
      </p:sp>
      <p:sp>
        <p:nvSpPr>
          <p:cNvPr id="22617" name="Rectangle 108"/>
          <p:cNvSpPr>
            <a:spLocks noChangeArrowheads="1"/>
          </p:cNvSpPr>
          <p:nvPr/>
        </p:nvSpPr>
        <p:spPr bwMode="auto">
          <a:xfrm>
            <a:off x="4343400" y="4938713"/>
            <a:ext cx="4968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SK 3</a:t>
            </a:r>
          </a:p>
        </p:txBody>
      </p:sp>
      <p:sp>
        <p:nvSpPr>
          <p:cNvPr id="22618" name="Rectangle 109"/>
          <p:cNvSpPr>
            <a:spLocks noChangeArrowheads="1"/>
          </p:cNvSpPr>
          <p:nvPr/>
        </p:nvSpPr>
        <p:spPr bwMode="auto">
          <a:xfrm>
            <a:off x="4419600" y="4495800"/>
            <a:ext cx="4968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SK 6</a:t>
            </a:r>
          </a:p>
        </p:txBody>
      </p:sp>
      <p:sp>
        <p:nvSpPr>
          <p:cNvPr id="22619" name="Rectangle 110"/>
          <p:cNvSpPr>
            <a:spLocks noChangeArrowheads="1"/>
          </p:cNvSpPr>
          <p:nvPr/>
        </p:nvSpPr>
        <p:spPr bwMode="auto">
          <a:xfrm>
            <a:off x="3886200" y="4419600"/>
            <a:ext cx="4968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SK 5</a:t>
            </a:r>
          </a:p>
        </p:txBody>
      </p:sp>
      <p:sp>
        <p:nvSpPr>
          <p:cNvPr id="22620" name="Rectangle 111"/>
          <p:cNvSpPr>
            <a:spLocks noChangeArrowheads="1"/>
          </p:cNvSpPr>
          <p:nvPr/>
        </p:nvSpPr>
        <p:spPr bwMode="auto">
          <a:xfrm>
            <a:off x="4419600" y="228600"/>
            <a:ext cx="5334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EKS 2</a:t>
            </a:r>
          </a:p>
        </p:txBody>
      </p:sp>
      <p:sp>
        <p:nvSpPr>
          <p:cNvPr id="22621" name="Rectangle 112"/>
          <p:cNvSpPr>
            <a:spLocks noChangeArrowheads="1"/>
          </p:cNvSpPr>
          <p:nvPr/>
        </p:nvSpPr>
        <p:spPr bwMode="auto">
          <a:xfrm>
            <a:off x="4495800" y="533400"/>
            <a:ext cx="5730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EKS 3</a:t>
            </a:r>
          </a:p>
        </p:txBody>
      </p:sp>
      <p:sp>
        <p:nvSpPr>
          <p:cNvPr id="22622" name="Rectangle 113"/>
          <p:cNvSpPr>
            <a:spLocks noChangeArrowheads="1"/>
          </p:cNvSpPr>
          <p:nvPr/>
        </p:nvSpPr>
        <p:spPr bwMode="auto">
          <a:xfrm>
            <a:off x="3886200" y="0"/>
            <a:ext cx="5334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EKS 1</a:t>
            </a:r>
          </a:p>
        </p:txBody>
      </p:sp>
      <p:sp>
        <p:nvSpPr>
          <p:cNvPr id="22623" name="Line 114"/>
          <p:cNvSpPr>
            <a:spLocks noChangeShapeType="1"/>
          </p:cNvSpPr>
          <p:nvPr/>
        </p:nvSpPr>
        <p:spPr bwMode="auto">
          <a:xfrm>
            <a:off x="5181600" y="4191000"/>
            <a:ext cx="990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24" name="Rectangle 115"/>
          <p:cNvSpPr>
            <a:spLocks noChangeArrowheads="1"/>
          </p:cNvSpPr>
          <p:nvPr/>
        </p:nvSpPr>
        <p:spPr bwMode="auto">
          <a:xfrm>
            <a:off x="1600200" y="2057400"/>
            <a:ext cx="6858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LWL 5</a:t>
            </a:r>
          </a:p>
        </p:txBody>
      </p:sp>
      <p:sp>
        <p:nvSpPr>
          <p:cNvPr id="22625" name="Rectangle 116"/>
          <p:cNvSpPr>
            <a:spLocks noChangeArrowheads="1"/>
          </p:cNvSpPr>
          <p:nvPr/>
        </p:nvSpPr>
        <p:spPr bwMode="auto">
          <a:xfrm>
            <a:off x="1447800" y="2438400"/>
            <a:ext cx="6858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LWL 17</a:t>
            </a:r>
          </a:p>
        </p:txBody>
      </p:sp>
      <p:sp>
        <p:nvSpPr>
          <p:cNvPr id="22626" name="Rectangle 117"/>
          <p:cNvSpPr>
            <a:spLocks noChangeArrowheads="1"/>
          </p:cNvSpPr>
          <p:nvPr/>
        </p:nvSpPr>
        <p:spPr bwMode="auto">
          <a:xfrm>
            <a:off x="1447800" y="2667000"/>
            <a:ext cx="6858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LWL 18</a:t>
            </a:r>
          </a:p>
        </p:txBody>
      </p:sp>
      <p:sp>
        <p:nvSpPr>
          <p:cNvPr id="22627" name="Rectangle 118"/>
          <p:cNvSpPr>
            <a:spLocks noChangeArrowheads="1"/>
          </p:cNvSpPr>
          <p:nvPr/>
        </p:nvSpPr>
        <p:spPr bwMode="auto">
          <a:xfrm>
            <a:off x="2286000" y="4343400"/>
            <a:ext cx="6858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LWL 101</a:t>
            </a:r>
          </a:p>
        </p:txBody>
      </p:sp>
      <p:sp>
        <p:nvSpPr>
          <p:cNvPr id="22628" name="Text Box 119"/>
          <p:cNvSpPr txBox="1">
            <a:spLocks noChangeArrowheads="1"/>
          </p:cNvSpPr>
          <p:nvPr/>
        </p:nvSpPr>
        <p:spPr bwMode="auto">
          <a:xfrm>
            <a:off x="5181600" y="32004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sz="1200"/>
              <a:t>Senderstromcontainer</a:t>
            </a:r>
          </a:p>
        </p:txBody>
      </p:sp>
      <p:sp>
        <p:nvSpPr>
          <p:cNvPr id="22629" name="Line 120"/>
          <p:cNvSpPr>
            <a:spLocks noChangeShapeType="1"/>
          </p:cNvSpPr>
          <p:nvPr/>
        </p:nvSpPr>
        <p:spPr bwMode="auto">
          <a:xfrm flipH="1" flipV="1">
            <a:off x="5334000" y="44196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30" name="Line 121"/>
          <p:cNvSpPr>
            <a:spLocks noChangeShapeType="1"/>
          </p:cNvSpPr>
          <p:nvPr/>
        </p:nvSpPr>
        <p:spPr bwMode="auto">
          <a:xfrm flipH="1" flipV="1">
            <a:off x="5334000" y="44958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31" name="Rectangle 122"/>
          <p:cNvSpPr>
            <a:spLocks noChangeArrowheads="1"/>
          </p:cNvSpPr>
          <p:nvPr/>
        </p:nvSpPr>
        <p:spPr bwMode="auto">
          <a:xfrm>
            <a:off x="990600" y="3352800"/>
            <a:ext cx="152400" cy="685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ZVA</a:t>
            </a:r>
          </a:p>
        </p:txBody>
      </p:sp>
      <p:sp>
        <p:nvSpPr>
          <p:cNvPr id="22632" name="Rectangle 123"/>
          <p:cNvSpPr>
            <a:spLocks noChangeArrowheads="1"/>
          </p:cNvSpPr>
          <p:nvPr/>
        </p:nvSpPr>
        <p:spPr bwMode="auto">
          <a:xfrm>
            <a:off x="2438400" y="3429000"/>
            <a:ext cx="152400" cy="609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GV16</a:t>
            </a:r>
          </a:p>
        </p:txBody>
      </p:sp>
      <p:sp>
        <p:nvSpPr>
          <p:cNvPr id="22633" name="Rectangle 124"/>
          <p:cNvSpPr>
            <a:spLocks noChangeArrowheads="1"/>
          </p:cNvSpPr>
          <p:nvPr/>
        </p:nvSpPr>
        <p:spPr bwMode="auto">
          <a:xfrm>
            <a:off x="685800" y="5334000"/>
            <a:ext cx="152400" cy="685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GV25</a:t>
            </a:r>
          </a:p>
        </p:txBody>
      </p:sp>
      <p:sp>
        <p:nvSpPr>
          <p:cNvPr id="22634" name="Rectangle 125"/>
          <p:cNvSpPr>
            <a:spLocks noChangeArrowheads="1"/>
          </p:cNvSpPr>
          <p:nvPr/>
        </p:nvSpPr>
        <p:spPr bwMode="auto">
          <a:xfrm>
            <a:off x="457200" y="990600"/>
            <a:ext cx="6096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200" b="0">
                <a:latin typeface="Tahoma" pitchFamily="34" charset="0"/>
              </a:rPr>
              <a:t>TK Anl.</a:t>
            </a:r>
          </a:p>
        </p:txBody>
      </p:sp>
      <p:sp>
        <p:nvSpPr>
          <p:cNvPr id="22635" name="Rectangle 126"/>
          <p:cNvSpPr>
            <a:spLocks noChangeArrowheads="1"/>
          </p:cNvSpPr>
          <p:nvPr/>
        </p:nvSpPr>
        <p:spPr bwMode="auto">
          <a:xfrm>
            <a:off x="457200" y="1447800"/>
            <a:ext cx="6096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200" b="0">
                <a:latin typeface="Tahoma" pitchFamily="34" charset="0"/>
              </a:rPr>
              <a:t>HVT</a:t>
            </a:r>
          </a:p>
        </p:txBody>
      </p:sp>
      <p:cxnSp>
        <p:nvCxnSpPr>
          <p:cNvPr id="22636" name="AutoShape 127"/>
          <p:cNvCxnSpPr>
            <a:cxnSpLocks noChangeShapeType="1"/>
            <a:stCxn id="22634" idx="2"/>
            <a:endCxn id="22635" idx="0"/>
          </p:cNvCxnSpPr>
          <p:nvPr/>
        </p:nvCxnSpPr>
        <p:spPr bwMode="auto">
          <a:xfrm>
            <a:off x="762000" y="1295400"/>
            <a:ext cx="0" cy="152400"/>
          </a:xfrm>
          <a:prstGeom prst="straightConnector1">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7" name="AutoShape 128"/>
          <p:cNvCxnSpPr>
            <a:cxnSpLocks noChangeShapeType="1"/>
            <a:stCxn id="22635" idx="1"/>
            <a:endCxn id="22631" idx="1"/>
          </p:cNvCxnSpPr>
          <p:nvPr/>
        </p:nvCxnSpPr>
        <p:spPr bwMode="auto">
          <a:xfrm rot="10800000" flipH="1" flipV="1">
            <a:off x="457200" y="1600200"/>
            <a:ext cx="533400" cy="2095500"/>
          </a:xfrm>
          <a:prstGeom prst="bentConnector3">
            <a:avLst>
              <a:gd name="adj1" fmla="val -64884"/>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8" name="AutoShape 129"/>
          <p:cNvCxnSpPr>
            <a:cxnSpLocks noChangeShapeType="1"/>
            <a:stCxn id="22631" idx="3"/>
            <a:endCxn id="22632" idx="1"/>
          </p:cNvCxnSpPr>
          <p:nvPr/>
        </p:nvCxnSpPr>
        <p:spPr bwMode="auto">
          <a:xfrm>
            <a:off x="1143000" y="3695700"/>
            <a:ext cx="1295400" cy="38100"/>
          </a:xfrm>
          <a:prstGeom prst="bentConnector3">
            <a:avLst>
              <a:gd name="adj1" fmla="val 50000"/>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9" name="AutoShape 130"/>
          <p:cNvCxnSpPr>
            <a:cxnSpLocks noChangeShapeType="1"/>
            <a:stCxn id="22631" idx="2"/>
            <a:endCxn id="22633" idx="3"/>
          </p:cNvCxnSpPr>
          <p:nvPr/>
        </p:nvCxnSpPr>
        <p:spPr bwMode="auto">
          <a:xfrm rot="5400000">
            <a:off x="133350" y="4743450"/>
            <a:ext cx="1638300" cy="228600"/>
          </a:xfrm>
          <a:prstGeom prst="bentConnector2">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40" name="Rectangle 131"/>
          <p:cNvSpPr>
            <a:spLocks noChangeArrowheads="1"/>
          </p:cNvSpPr>
          <p:nvPr/>
        </p:nvSpPr>
        <p:spPr bwMode="auto">
          <a:xfrm>
            <a:off x="1524000" y="3581400"/>
            <a:ext cx="6096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TKK 2</a:t>
            </a:r>
          </a:p>
        </p:txBody>
      </p:sp>
      <p:sp>
        <p:nvSpPr>
          <p:cNvPr id="22641" name="Rectangle 132"/>
          <p:cNvSpPr>
            <a:spLocks noChangeArrowheads="1"/>
          </p:cNvSpPr>
          <p:nvPr/>
        </p:nvSpPr>
        <p:spPr bwMode="auto">
          <a:xfrm>
            <a:off x="838200" y="4648200"/>
            <a:ext cx="6096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TKK 3</a:t>
            </a:r>
          </a:p>
        </p:txBody>
      </p:sp>
      <p:sp>
        <p:nvSpPr>
          <p:cNvPr id="22642" name="Rectangle 133"/>
          <p:cNvSpPr>
            <a:spLocks noChangeArrowheads="1"/>
          </p:cNvSpPr>
          <p:nvPr/>
        </p:nvSpPr>
        <p:spPr bwMode="auto">
          <a:xfrm>
            <a:off x="228600" y="3581400"/>
            <a:ext cx="609600"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TKK 1</a:t>
            </a:r>
          </a:p>
        </p:txBody>
      </p:sp>
      <p:sp>
        <p:nvSpPr>
          <p:cNvPr id="22643" name="AutoShape 134"/>
          <p:cNvSpPr>
            <a:spLocks noChangeArrowheads="1"/>
          </p:cNvSpPr>
          <p:nvPr/>
        </p:nvSpPr>
        <p:spPr bwMode="auto">
          <a:xfrm>
            <a:off x="3429000" y="3352800"/>
            <a:ext cx="304800" cy="457200"/>
          </a:xfrm>
          <a:prstGeom prst="upArrow">
            <a:avLst>
              <a:gd name="adj1" fmla="val 50000"/>
              <a:gd name="adj2" fmla="val 375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MKK</a:t>
            </a:r>
          </a:p>
        </p:txBody>
      </p:sp>
      <p:sp>
        <p:nvSpPr>
          <p:cNvPr id="22644" name="AutoShape 135"/>
          <p:cNvSpPr>
            <a:spLocks noChangeArrowheads="1"/>
          </p:cNvSpPr>
          <p:nvPr/>
        </p:nvSpPr>
        <p:spPr bwMode="auto">
          <a:xfrm>
            <a:off x="3733800" y="3352800"/>
            <a:ext cx="304800" cy="457200"/>
          </a:xfrm>
          <a:prstGeom prst="upArrow">
            <a:avLst>
              <a:gd name="adj1" fmla="val 50000"/>
              <a:gd name="adj2" fmla="val 375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MDI</a:t>
            </a:r>
          </a:p>
        </p:txBody>
      </p:sp>
      <p:sp>
        <p:nvSpPr>
          <p:cNvPr id="22645" name="AutoShape 136"/>
          <p:cNvSpPr>
            <a:spLocks noChangeArrowheads="1"/>
          </p:cNvSpPr>
          <p:nvPr/>
        </p:nvSpPr>
        <p:spPr bwMode="auto">
          <a:xfrm>
            <a:off x="3733800" y="5943600"/>
            <a:ext cx="304800" cy="457200"/>
          </a:xfrm>
          <a:prstGeom prst="upArrow">
            <a:avLst>
              <a:gd name="adj1" fmla="val 50000"/>
              <a:gd name="adj2" fmla="val 375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MKK</a:t>
            </a:r>
          </a:p>
        </p:txBody>
      </p:sp>
      <p:sp>
        <p:nvSpPr>
          <p:cNvPr id="22646" name="AutoShape 137"/>
          <p:cNvSpPr>
            <a:spLocks noChangeArrowheads="1"/>
          </p:cNvSpPr>
          <p:nvPr/>
        </p:nvSpPr>
        <p:spPr bwMode="auto">
          <a:xfrm>
            <a:off x="5105400" y="5334000"/>
            <a:ext cx="304800" cy="457200"/>
          </a:xfrm>
          <a:prstGeom prst="upArrow">
            <a:avLst>
              <a:gd name="adj1" fmla="val 50000"/>
              <a:gd name="adj2" fmla="val 375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MKK</a:t>
            </a:r>
          </a:p>
        </p:txBody>
      </p:sp>
      <p:sp>
        <p:nvSpPr>
          <p:cNvPr id="22647" name="AutoShape 138"/>
          <p:cNvSpPr>
            <a:spLocks noChangeArrowheads="1"/>
          </p:cNvSpPr>
          <p:nvPr/>
        </p:nvSpPr>
        <p:spPr bwMode="auto">
          <a:xfrm>
            <a:off x="5410200" y="5334000"/>
            <a:ext cx="304800" cy="457200"/>
          </a:xfrm>
          <a:prstGeom prst="upArrow">
            <a:avLst>
              <a:gd name="adj1" fmla="val 50000"/>
              <a:gd name="adj2" fmla="val 375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MKK</a:t>
            </a:r>
          </a:p>
        </p:txBody>
      </p:sp>
      <p:sp>
        <p:nvSpPr>
          <p:cNvPr id="22648" name="AutoShape 139"/>
          <p:cNvSpPr>
            <a:spLocks noChangeArrowheads="1"/>
          </p:cNvSpPr>
          <p:nvPr/>
        </p:nvSpPr>
        <p:spPr bwMode="auto">
          <a:xfrm>
            <a:off x="3429000" y="5943600"/>
            <a:ext cx="304800" cy="457200"/>
          </a:xfrm>
          <a:prstGeom prst="upArrow">
            <a:avLst>
              <a:gd name="adj1" fmla="val 50000"/>
              <a:gd name="adj2" fmla="val 375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de-DE" sz="1200" b="0">
                <a:latin typeface="Tahoma" pitchFamily="34" charset="0"/>
              </a:rPr>
              <a:t>MDI</a:t>
            </a:r>
          </a:p>
        </p:txBody>
      </p:sp>
      <p:sp>
        <p:nvSpPr>
          <p:cNvPr id="22649" name="Freeform 140"/>
          <p:cNvSpPr>
            <a:spLocks/>
          </p:cNvSpPr>
          <p:nvPr/>
        </p:nvSpPr>
        <p:spPr bwMode="auto">
          <a:xfrm>
            <a:off x="2932113" y="5961063"/>
            <a:ext cx="4741862" cy="655637"/>
          </a:xfrm>
          <a:custGeom>
            <a:avLst/>
            <a:gdLst>
              <a:gd name="T0" fmla="*/ 0 w 2987"/>
              <a:gd name="T1" fmla="*/ 0 h 413"/>
              <a:gd name="T2" fmla="*/ 420687 w 2987"/>
              <a:gd name="T3" fmla="*/ 0 h 413"/>
              <a:gd name="T4" fmla="*/ 420687 w 2987"/>
              <a:gd name="T5" fmla="*/ 655637 h 413"/>
              <a:gd name="T6" fmla="*/ 4741862 w 2987"/>
              <a:gd name="T7" fmla="*/ 646112 h 413"/>
              <a:gd name="T8" fmla="*/ 4741862 w 2987"/>
              <a:gd name="T9" fmla="*/ 422275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7" h="413">
                <a:moveTo>
                  <a:pt x="0" y="0"/>
                </a:moveTo>
                <a:lnTo>
                  <a:pt x="265" y="0"/>
                </a:lnTo>
                <a:lnTo>
                  <a:pt x="265" y="413"/>
                </a:lnTo>
                <a:lnTo>
                  <a:pt x="2987" y="407"/>
                </a:lnTo>
                <a:lnTo>
                  <a:pt x="2987" y="266"/>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50" name="Rectangle 141"/>
          <p:cNvSpPr>
            <a:spLocks noChangeArrowheads="1"/>
          </p:cNvSpPr>
          <p:nvPr/>
        </p:nvSpPr>
        <p:spPr bwMode="auto">
          <a:xfrm>
            <a:off x="5029200" y="6477000"/>
            <a:ext cx="496888" cy="238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de-DE" sz="900" b="0"/>
              <a:t>SK 7</a:t>
            </a:r>
          </a:p>
        </p:txBody>
      </p:sp>
      <p:sp>
        <p:nvSpPr>
          <p:cNvPr id="22651" name="Rectangle 142"/>
          <p:cNvSpPr>
            <a:spLocks noChangeArrowheads="1"/>
          </p:cNvSpPr>
          <p:nvPr/>
        </p:nvSpPr>
        <p:spPr bwMode="auto">
          <a:xfrm>
            <a:off x="2362200" y="838200"/>
            <a:ext cx="609600" cy="38100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eaLnBrk="1" hangingPunct="1"/>
            <a:r>
              <a:rPr lang="de-DE" sz="1600" b="0"/>
              <a:t>SPS4</a:t>
            </a:r>
          </a:p>
        </p:txBody>
      </p:sp>
      <p:sp>
        <p:nvSpPr>
          <p:cNvPr id="22652" name="Line 143"/>
          <p:cNvSpPr>
            <a:spLocks noChangeShapeType="1"/>
          </p:cNvSpPr>
          <p:nvPr/>
        </p:nvSpPr>
        <p:spPr bwMode="auto">
          <a:xfrm>
            <a:off x="2971800" y="914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53" name="Line 144"/>
          <p:cNvSpPr>
            <a:spLocks noChangeShapeType="1"/>
          </p:cNvSpPr>
          <p:nvPr/>
        </p:nvSpPr>
        <p:spPr bwMode="auto">
          <a:xfrm>
            <a:off x="2971800" y="11430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54" name="Text Box 145"/>
          <p:cNvSpPr txBox="1">
            <a:spLocks noChangeArrowheads="1"/>
          </p:cNvSpPr>
          <p:nvPr/>
        </p:nvSpPr>
        <p:spPr bwMode="auto">
          <a:xfrm>
            <a:off x="2895600" y="914400"/>
            <a:ext cx="539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E 4.0</a:t>
            </a:r>
            <a:endParaRPr lang="de-DE" sz="1200" b="0"/>
          </a:p>
        </p:txBody>
      </p:sp>
      <p:sp>
        <p:nvSpPr>
          <p:cNvPr id="22655" name="Text Box 146"/>
          <p:cNvSpPr txBox="1">
            <a:spLocks noChangeArrowheads="1"/>
          </p:cNvSpPr>
          <p:nvPr/>
        </p:nvSpPr>
        <p:spPr bwMode="auto">
          <a:xfrm>
            <a:off x="2895600" y="685800"/>
            <a:ext cx="273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sz="1200" b="0"/>
              <a:t>+</a:t>
            </a:r>
          </a:p>
        </p:txBody>
      </p:sp>
      <p:sp>
        <p:nvSpPr>
          <p:cNvPr id="22656" name="Line 147"/>
          <p:cNvSpPr>
            <a:spLocks noChangeShapeType="1"/>
          </p:cNvSpPr>
          <p:nvPr/>
        </p:nvSpPr>
        <p:spPr bwMode="auto">
          <a:xfrm flipV="1">
            <a:off x="3657600" y="914400"/>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57" name="Line 148"/>
          <p:cNvSpPr>
            <a:spLocks noChangeShapeType="1"/>
          </p:cNvSpPr>
          <p:nvPr/>
        </p:nvSpPr>
        <p:spPr bwMode="auto">
          <a:xfrm flipH="1">
            <a:off x="3657600" y="990600"/>
            <a:ext cx="1524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658" name="Group 149"/>
          <p:cNvGrpSpPr>
            <a:grpSpLocks/>
          </p:cNvGrpSpPr>
          <p:nvPr/>
        </p:nvGrpSpPr>
        <p:grpSpPr bwMode="auto">
          <a:xfrm>
            <a:off x="5867400" y="1600200"/>
            <a:ext cx="457200" cy="381000"/>
            <a:chOff x="3696" y="720"/>
            <a:chExt cx="288" cy="240"/>
          </a:xfrm>
        </p:grpSpPr>
        <p:sp>
          <p:nvSpPr>
            <p:cNvPr id="22664" name="Rectangle 150"/>
            <p:cNvSpPr>
              <a:spLocks noChangeArrowheads="1"/>
            </p:cNvSpPr>
            <p:nvPr/>
          </p:nvSpPr>
          <p:spPr bwMode="auto">
            <a:xfrm>
              <a:off x="3696" y="720"/>
              <a:ext cx="288" cy="240"/>
            </a:xfrm>
            <a:prstGeom prst="rect">
              <a:avLst/>
            </a:prstGeom>
            <a:solidFill>
              <a:srgbClr val="FF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lang="de-DE" sz="1200" b="0">
                  <a:latin typeface="Times New Roman" pitchFamily="18" charset="0"/>
                </a:rPr>
                <a:t>P</a:t>
              </a:r>
            </a:p>
          </p:txBody>
        </p:sp>
        <p:sp>
          <p:nvSpPr>
            <p:cNvPr id="22665" name="Line 151"/>
            <p:cNvSpPr>
              <a:spLocks noChangeShapeType="1"/>
            </p:cNvSpPr>
            <p:nvPr/>
          </p:nvSpPr>
          <p:spPr bwMode="auto">
            <a:xfrm>
              <a:off x="3744" y="8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66" name="Line 152"/>
            <p:cNvSpPr>
              <a:spLocks noChangeShapeType="1"/>
            </p:cNvSpPr>
            <p:nvPr/>
          </p:nvSpPr>
          <p:spPr bwMode="auto">
            <a:xfrm flipV="1">
              <a:off x="3792" y="768"/>
              <a:ext cx="96"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67" name="Line 153"/>
            <p:cNvSpPr>
              <a:spLocks noChangeShapeType="1"/>
            </p:cNvSpPr>
            <p:nvPr/>
          </p:nvSpPr>
          <p:spPr bwMode="auto">
            <a:xfrm>
              <a:off x="3888" y="864"/>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659" name="Text Box 154"/>
          <p:cNvSpPr txBox="1">
            <a:spLocks noChangeArrowheads="1"/>
          </p:cNvSpPr>
          <p:nvPr/>
        </p:nvSpPr>
        <p:spPr bwMode="auto">
          <a:xfrm>
            <a:off x="6324600" y="1676400"/>
            <a:ext cx="573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200" b="0"/>
              <a:t>DW-4</a:t>
            </a:r>
            <a:endParaRPr lang="de-DE" sz="1200" b="0"/>
          </a:p>
        </p:txBody>
      </p:sp>
      <p:sp>
        <p:nvSpPr>
          <p:cNvPr id="22660" name="Line 155"/>
          <p:cNvSpPr>
            <a:spLocks noChangeShapeType="1"/>
          </p:cNvSpPr>
          <p:nvPr/>
        </p:nvSpPr>
        <p:spPr bwMode="auto">
          <a:xfrm>
            <a:off x="5638800" y="16764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61" name="Line 156"/>
          <p:cNvSpPr>
            <a:spLocks noChangeShapeType="1"/>
          </p:cNvSpPr>
          <p:nvPr/>
        </p:nvSpPr>
        <p:spPr bwMode="auto">
          <a:xfrm flipH="1">
            <a:off x="5638800" y="19050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62" name="Text Box 158"/>
          <p:cNvSpPr txBox="1">
            <a:spLocks noChangeArrowheads="1"/>
          </p:cNvSpPr>
          <p:nvPr/>
        </p:nvSpPr>
        <p:spPr bwMode="auto">
          <a:xfrm>
            <a:off x="85344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2A83D699-0D03-4AF1-8498-B9D5E2FA2FE8}" type="slidenum">
              <a:rPr lang="de-DE" sz="1200" b="0">
                <a:solidFill>
                  <a:srgbClr val="B2B2B2"/>
                </a:solidFill>
              </a:rPr>
              <a:pPr>
                <a:spcBef>
                  <a:spcPct val="50000"/>
                </a:spcBef>
              </a:pPr>
              <a:t>21</a:t>
            </a:fld>
            <a:endParaRPr lang="de-DE" sz="1200" b="0">
              <a:solidFill>
                <a:srgbClr val="B2B2B2"/>
              </a:solidFill>
              <a:latin typeface="Times New Roman" pitchFamily="18" charset="0"/>
            </a:endParaRPr>
          </a:p>
        </p:txBody>
      </p:sp>
      <p:sp>
        <p:nvSpPr>
          <p:cNvPr id="22663" name="AutoShape 160">
            <a:hlinkClick r:id="" action="ppaction://hlinkshowjump?jump=firstslide" highlightClick="1"/>
          </p:cNvPr>
          <p:cNvSpPr>
            <a:spLocks noChangeArrowheads="1"/>
          </p:cNvSpPr>
          <p:nvPr/>
        </p:nvSpPr>
        <p:spPr bwMode="auto">
          <a:xfrm>
            <a:off x="7885113" y="6500813"/>
            <a:ext cx="357187" cy="3571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8610600" y="64008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6B193341-BB37-4CE0-AEE9-C230E6DB4A88}" type="slidenum">
              <a:rPr lang="de-DE" sz="1200" b="0">
                <a:solidFill>
                  <a:srgbClr val="B2B2B2"/>
                </a:solidFill>
              </a:rPr>
              <a:pPr>
                <a:spcBef>
                  <a:spcPct val="50000"/>
                </a:spcBef>
              </a:pPr>
              <a:t>22</a:t>
            </a:fld>
            <a:endParaRPr lang="de-DE" sz="1200" b="0">
              <a:solidFill>
                <a:srgbClr val="B2B2B2"/>
              </a:solidFill>
              <a:latin typeface="Times New Roman" pitchFamily="18" charset="0"/>
            </a:endParaRPr>
          </a:p>
        </p:txBody>
      </p:sp>
      <p:sp>
        <p:nvSpPr>
          <p:cNvPr id="23555" name="Rectangle 2"/>
          <p:cNvSpPr>
            <a:spLocks noChangeArrowheads="1"/>
          </p:cNvSpPr>
          <p:nvPr/>
        </p:nvSpPr>
        <p:spPr bwMode="auto">
          <a:xfrm>
            <a:off x="0" y="-2000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b="0">
              <a:latin typeface="Times New Roman" pitchFamily="18" charset="0"/>
            </a:endParaRPr>
          </a:p>
        </p:txBody>
      </p:sp>
      <p:sp>
        <p:nvSpPr>
          <p:cNvPr id="23556" name="Rectangle 194"/>
          <p:cNvSpPr>
            <a:spLocks noChangeArrowheads="1"/>
          </p:cNvSpPr>
          <p:nvPr/>
        </p:nvSpPr>
        <p:spPr bwMode="auto">
          <a:xfrm>
            <a:off x="0" y="2819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b="0">
              <a:latin typeface="Times New Roman" pitchFamily="18" charset="0"/>
            </a:endParaRPr>
          </a:p>
        </p:txBody>
      </p:sp>
      <p:sp>
        <p:nvSpPr>
          <p:cNvPr id="23557" name="Rectangle 386"/>
          <p:cNvSpPr>
            <a:spLocks noChangeArrowheads="1"/>
          </p:cNvSpPr>
          <p:nvPr/>
        </p:nvSpPr>
        <p:spPr bwMode="auto">
          <a:xfrm>
            <a:off x="0" y="6219825"/>
            <a:ext cx="184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sz="1000" b="0" i="1">
                <a:cs typeface="Times New Roman" pitchFamily="18" charset="0"/>
              </a:rPr>
              <a:t/>
            </a:r>
            <a:br>
              <a:rPr lang="de-DE" sz="1000" b="0" i="1">
                <a:cs typeface="Times New Roman" pitchFamily="18" charset="0"/>
              </a:rPr>
            </a:br>
            <a:endParaRPr lang="de-DE" b="0">
              <a:latin typeface="Times New Roman" pitchFamily="18" charset="0"/>
            </a:endParaRPr>
          </a:p>
        </p:txBody>
      </p:sp>
      <p:pic>
        <p:nvPicPr>
          <p:cNvPr id="23558" name="Picture 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747963"/>
            <a:ext cx="4859337" cy="411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27538"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0" name="AutoShape 393">
            <a:hlinkClick r:id="" action="ppaction://hlinkshowjump?jump=firstslide" highlightClick="1"/>
          </p:cNvPr>
          <p:cNvSpPr>
            <a:spLocks noChangeArrowheads="1"/>
          </p:cNvSpPr>
          <p:nvPr/>
        </p:nvSpPr>
        <p:spPr bwMode="auto">
          <a:xfrm>
            <a:off x="3924300" y="6308725"/>
            <a:ext cx="357188"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Text Box 394"/>
          <p:cNvSpPr txBox="1">
            <a:spLocks noChangeArrowheads="1"/>
          </p:cNvSpPr>
          <p:nvPr/>
        </p:nvSpPr>
        <p:spPr bwMode="auto">
          <a:xfrm>
            <a:off x="5435600" y="188913"/>
            <a:ext cx="284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Bewertungsbogen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88913"/>
            <a:ext cx="4727575"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60350"/>
            <a:ext cx="2114550"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93175"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6"/>
          <p:cNvSpPr>
            <a:spLocks noChangeArrowheads="1"/>
          </p:cNvSpPr>
          <p:nvPr/>
        </p:nvSpPr>
        <p:spPr bwMode="auto">
          <a:xfrm>
            <a:off x="0" y="0"/>
            <a:ext cx="755650" cy="1158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9144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5"/>
          <p:cNvSpPr>
            <a:spLocks noChangeArrowheads="1"/>
          </p:cNvSpPr>
          <p:nvPr/>
        </p:nvSpPr>
        <p:spPr bwMode="auto">
          <a:xfrm>
            <a:off x="6877050" y="333375"/>
            <a:ext cx="2266950" cy="647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6"/>
          <p:cNvSpPr>
            <a:spLocks noChangeArrowheads="1"/>
          </p:cNvSpPr>
          <p:nvPr/>
        </p:nvSpPr>
        <p:spPr bwMode="auto">
          <a:xfrm>
            <a:off x="4572000" y="1916113"/>
            <a:ext cx="1512888" cy="1444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Text Box 7"/>
          <p:cNvSpPr txBox="1">
            <a:spLocks noChangeArrowheads="1"/>
          </p:cNvSpPr>
          <p:nvPr/>
        </p:nvSpPr>
        <p:spPr bwMode="auto">
          <a:xfrm>
            <a:off x="158750" y="5632450"/>
            <a:ext cx="8764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600">
                <a:solidFill>
                  <a:srgbClr val="6666FF"/>
                </a:solidFill>
              </a:rPr>
              <a:t>Automatische Streckensuche mit Bedingungen hilft bei der Planung der Neuverkabelung</a:t>
            </a:r>
          </a:p>
        </p:txBody>
      </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5697538"/>
            <a:ext cx="2079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7"/>
          <p:cNvGrpSpPr>
            <a:grpSpLocks/>
          </p:cNvGrpSpPr>
          <p:nvPr/>
        </p:nvGrpSpPr>
        <p:grpSpPr bwMode="auto">
          <a:xfrm>
            <a:off x="962025" y="1071563"/>
            <a:ext cx="7219950" cy="4714875"/>
            <a:chOff x="606" y="675"/>
            <a:chExt cx="4548" cy="2970"/>
          </a:xfrm>
        </p:grpSpPr>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 y="675"/>
              <a:ext cx="4548" cy="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Rectangle 5"/>
            <p:cNvSpPr>
              <a:spLocks noChangeArrowheads="1"/>
            </p:cNvSpPr>
            <p:nvPr/>
          </p:nvSpPr>
          <p:spPr bwMode="auto">
            <a:xfrm>
              <a:off x="884" y="935"/>
              <a:ext cx="4264" cy="1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Text Box 6"/>
            <p:cNvSpPr txBox="1">
              <a:spLocks noChangeArrowheads="1"/>
            </p:cNvSpPr>
            <p:nvPr/>
          </p:nvSpPr>
          <p:spPr bwMode="auto">
            <a:xfrm>
              <a:off x="2641" y="675"/>
              <a:ext cx="15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GB" b="0"/>
                <a:t>= Dokumentation</a:t>
              </a:r>
            </a:p>
          </p:txBody>
        </p:sp>
      </p:grpSp>
      <p:pic>
        <p:nvPicPr>
          <p:cNvPr id="594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76200"/>
            <a:ext cx="72199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2133600"/>
            <a:ext cx="7772400" cy="990600"/>
          </a:xfrm>
        </p:spPr>
        <p:txBody>
          <a:bodyPr/>
          <a:lstStyle/>
          <a:p>
            <a:r>
              <a:rPr lang="en-US" sz="3600" smtClean="0"/>
              <a:t>Was wird/soll das KDS nicht können: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Wegsu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3" y="1989138"/>
            <a:ext cx="18240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Wegsu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1989138"/>
            <a:ext cx="18240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Wegsu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9138"/>
            <a:ext cx="53292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Line 7"/>
          <p:cNvSpPr>
            <a:spLocks noChangeShapeType="1"/>
          </p:cNvSpPr>
          <p:nvPr/>
        </p:nvSpPr>
        <p:spPr bwMode="auto">
          <a:xfrm flipV="1">
            <a:off x="3810000" y="2293938"/>
            <a:ext cx="5105400" cy="1295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9702" name="Picture 8" descr="Wegsu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016125"/>
            <a:ext cx="34258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9" descr="Wegsu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989138"/>
            <a:ext cx="213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Line 10"/>
          <p:cNvSpPr>
            <a:spLocks noChangeShapeType="1"/>
          </p:cNvSpPr>
          <p:nvPr/>
        </p:nvSpPr>
        <p:spPr bwMode="auto">
          <a:xfrm>
            <a:off x="2133600" y="2522538"/>
            <a:ext cx="3657600"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05" name="Line 11"/>
          <p:cNvSpPr>
            <a:spLocks noChangeShapeType="1"/>
          </p:cNvSpPr>
          <p:nvPr/>
        </p:nvSpPr>
        <p:spPr bwMode="auto">
          <a:xfrm flipV="1">
            <a:off x="6019800" y="2217738"/>
            <a:ext cx="28956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7356" name="Group 12"/>
          <p:cNvGrpSpPr>
            <a:grpSpLocks/>
          </p:cNvGrpSpPr>
          <p:nvPr/>
        </p:nvGrpSpPr>
        <p:grpSpPr bwMode="auto">
          <a:xfrm>
            <a:off x="0" y="0"/>
            <a:ext cx="9324975" cy="6597650"/>
            <a:chOff x="0" y="0"/>
            <a:chExt cx="5874" cy="4156"/>
          </a:xfrm>
        </p:grpSpPr>
        <p:sp>
          <p:nvSpPr>
            <p:cNvPr id="29708" name="Line 13"/>
            <p:cNvSpPr>
              <a:spLocks noChangeShapeType="1"/>
            </p:cNvSpPr>
            <p:nvPr/>
          </p:nvSpPr>
          <p:spPr bwMode="auto">
            <a:xfrm>
              <a:off x="0" y="0"/>
              <a:ext cx="5602" cy="3974"/>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709" name="Line 14"/>
            <p:cNvSpPr>
              <a:spLocks noChangeShapeType="1"/>
            </p:cNvSpPr>
            <p:nvPr/>
          </p:nvSpPr>
          <p:spPr bwMode="auto">
            <a:xfrm flipH="1">
              <a:off x="0" y="0"/>
              <a:ext cx="5874" cy="4156"/>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57359" name="Text Box 15"/>
          <p:cNvSpPr txBox="1">
            <a:spLocks noChangeArrowheads="1"/>
          </p:cNvSpPr>
          <p:nvPr/>
        </p:nvSpPr>
        <p:spPr bwMode="auto">
          <a:xfrm>
            <a:off x="179388" y="4581525"/>
            <a:ext cx="8718550" cy="1562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Keine genaue graphische Darstellung in Gebäuden.</a:t>
            </a:r>
          </a:p>
          <a:p>
            <a:r>
              <a:rPr lang="en-US"/>
              <a:t>Aber: Anbindung an AutoCAD (Gebäudeplanung bei XFEL)</a:t>
            </a:r>
          </a:p>
          <a:p>
            <a:r>
              <a:rPr lang="en-US"/>
              <a:t>ist möglich -&gt; </a:t>
            </a:r>
            <a:r>
              <a:rPr lang="en-US" u="sng"/>
              <a:t>Folgeprojekt</a:t>
            </a:r>
            <a:br>
              <a:rPr lang="en-US" u="sng"/>
            </a:br>
            <a:r>
              <a:rPr lang="en-US" u="sng"/>
              <a:t>Anforderung von XFEL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52006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7"/>
          <p:cNvSpPr txBox="1">
            <a:spLocks noChangeArrowheads="1"/>
          </p:cNvSpPr>
          <p:nvPr/>
        </p:nvSpPr>
        <p:spPr bwMode="auto">
          <a:xfrm>
            <a:off x="5580063" y="765175"/>
            <a:ext cx="3405187"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b="0"/>
              <a:t>Netzspinne wird vom System automatisch erzeugt, aber …</a:t>
            </a:r>
          </a:p>
        </p:txBody>
      </p:sp>
      <p:pic>
        <p:nvPicPr>
          <p:cNvPr id="307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529013"/>
            <a:ext cx="4140200"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Line 9"/>
          <p:cNvSpPr>
            <a:spLocks noChangeShapeType="1"/>
          </p:cNvSpPr>
          <p:nvPr/>
        </p:nvSpPr>
        <p:spPr bwMode="auto">
          <a:xfrm flipH="1">
            <a:off x="5364163" y="1916113"/>
            <a:ext cx="576262"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26" name="Rectangle 10"/>
          <p:cNvSpPr>
            <a:spLocks noChangeArrowheads="1"/>
          </p:cNvSpPr>
          <p:nvPr/>
        </p:nvSpPr>
        <p:spPr bwMode="auto">
          <a:xfrm>
            <a:off x="179388" y="188913"/>
            <a:ext cx="792162" cy="1444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Rectangle 11"/>
          <p:cNvSpPr>
            <a:spLocks noChangeArrowheads="1"/>
          </p:cNvSpPr>
          <p:nvPr/>
        </p:nvSpPr>
        <p:spPr bwMode="auto">
          <a:xfrm>
            <a:off x="179388" y="908050"/>
            <a:ext cx="1800225" cy="144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8" name="Rectangle 12"/>
          <p:cNvSpPr>
            <a:spLocks noChangeArrowheads="1"/>
          </p:cNvSpPr>
          <p:nvPr/>
        </p:nvSpPr>
        <p:spPr bwMode="auto">
          <a:xfrm>
            <a:off x="5003800" y="3500438"/>
            <a:ext cx="1439863"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Text Box 6"/>
          <p:cNvSpPr txBox="1">
            <a:spLocks noChangeArrowheads="1"/>
          </p:cNvSpPr>
          <p:nvPr/>
        </p:nvSpPr>
        <p:spPr bwMode="auto">
          <a:xfrm>
            <a:off x="2555875" y="4076700"/>
            <a:ext cx="6156325" cy="229235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u="sng">
                <a:solidFill>
                  <a:srgbClr val="FF3300"/>
                </a:solidFill>
              </a:rPr>
              <a:t>ein Einpflegen der geographischen Daten ist nur per Hand und sehr umständlich möglich. Anbindung an das GIS/FM System muss folgen (neues Projekt). Namensgleichheit oder ID muss festgelegt werden.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DE" smtClean="0"/>
              <a:t>Projekthistorie</a:t>
            </a:r>
            <a:endParaRPr lang="en-GB"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484313"/>
            <a:ext cx="2827337"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4"/>
          <p:cNvSpPr>
            <a:spLocks noChangeArrowheads="1"/>
          </p:cNvSpPr>
          <p:nvPr/>
        </p:nvSpPr>
        <p:spPr bwMode="auto">
          <a:xfrm>
            <a:off x="6084888" y="1484313"/>
            <a:ext cx="3059112" cy="4465637"/>
          </a:xfrm>
          <a:prstGeom prst="rect">
            <a:avLst/>
          </a:prstGeom>
          <a:solidFill>
            <a:schemeClr val="bg1">
              <a:alpha val="8392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Rectangle 5"/>
          <p:cNvSpPr>
            <a:spLocks noChangeArrowheads="1"/>
          </p:cNvSpPr>
          <p:nvPr/>
        </p:nvSpPr>
        <p:spPr bwMode="auto">
          <a:xfrm>
            <a:off x="755650" y="1052513"/>
            <a:ext cx="7489825" cy="5348287"/>
          </a:xfrm>
          <a:prstGeom prst="rect">
            <a:avLst/>
          </a:prstGeom>
          <a:noFill/>
          <a:ln>
            <a:noFill/>
          </a:ln>
          <a:effectLst/>
          <a:extLst>
            <a:ext uri="{909E8E84-426E-40DD-AFC4-6F175D3DCCD1}">
              <a14:hiddenFill xmlns:a14="http://schemas.microsoft.com/office/drawing/2010/main">
                <a:solidFill>
                  <a:schemeClr val="bg1">
                    <a:alpha val="6784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Aft>
                <a:spcPct val="50000"/>
              </a:spcAft>
              <a:buClr>
                <a:srgbClr val="F28E00"/>
              </a:buClr>
              <a:buFont typeface="Arial Black" pitchFamily="34" charset="0"/>
              <a:buChar char="&gt;"/>
            </a:pPr>
            <a:r>
              <a:rPr lang="de-DE" sz="1600" b="0"/>
              <a:t>Juli 2006: (Neu-)Aufnahme des Projekts</a:t>
            </a:r>
          </a:p>
          <a:p>
            <a:pPr marL="342900" indent="-342900" eaLnBrk="1" hangingPunct="1">
              <a:spcAft>
                <a:spcPct val="50000"/>
              </a:spcAft>
              <a:buClr>
                <a:srgbClr val="F28E00"/>
              </a:buClr>
              <a:buFont typeface="Arial Black" pitchFamily="34" charset="0"/>
              <a:buChar char="&gt;"/>
            </a:pPr>
            <a:r>
              <a:rPr lang="de-DE" sz="1600" b="0"/>
              <a:t>bis Nov. 2006: Erstellung des Lastenhefts</a:t>
            </a:r>
          </a:p>
          <a:p>
            <a:pPr marL="342900" indent="-342900" eaLnBrk="1" hangingPunct="1">
              <a:spcAft>
                <a:spcPct val="50000"/>
              </a:spcAft>
              <a:buClr>
                <a:srgbClr val="F28E00"/>
              </a:buClr>
              <a:buFont typeface="Arial Black" pitchFamily="34" charset="0"/>
              <a:buChar char="&gt;"/>
            </a:pPr>
            <a:r>
              <a:rPr lang="de-DE" sz="1600" b="0"/>
              <a:t>Parallel: Marktstudie (Long-IT) </a:t>
            </a:r>
          </a:p>
          <a:p>
            <a:pPr marL="342900" indent="-342900" eaLnBrk="1" hangingPunct="1">
              <a:spcAft>
                <a:spcPct val="50000"/>
              </a:spcAft>
              <a:buClr>
                <a:srgbClr val="F28E00"/>
              </a:buClr>
              <a:buFont typeface="Arial Black" pitchFamily="34" charset="0"/>
              <a:buChar char="&gt;"/>
            </a:pPr>
            <a:r>
              <a:rPr lang="de-DE" sz="1600" b="0"/>
              <a:t>Nov. 2006: Ausschreibung (Bekanntmachung des Vorhabens; EU-Verf.; Verhandlungsverfahren m. vorheriger Bekanntmachung)</a:t>
            </a:r>
          </a:p>
          <a:p>
            <a:pPr marL="342900" indent="-342900" eaLnBrk="1" hangingPunct="1">
              <a:spcAft>
                <a:spcPct val="50000"/>
              </a:spcAft>
              <a:buClr>
                <a:srgbClr val="F28E00"/>
              </a:buClr>
              <a:buFont typeface="Arial Black" pitchFamily="34" charset="0"/>
              <a:buChar char="&gt;"/>
            </a:pPr>
            <a:r>
              <a:rPr lang="de-DE" sz="1600" b="0"/>
              <a:t>Mrz. 2007: Systemtests mit 3 Firmen -&gt; Funktionstest</a:t>
            </a:r>
          </a:p>
          <a:p>
            <a:pPr marL="342900" indent="-342900" eaLnBrk="1" hangingPunct="1">
              <a:spcAft>
                <a:spcPct val="50000"/>
              </a:spcAft>
              <a:buClr>
                <a:srgbClr val="F28E00"/>
              </a:buClr>
              <a:buFont typeface="Arial Black" pitchFamily="34" charset="0"/>
              <a:buChar char="&gt;"/>
            </a:pPr>
            <a:r>
              <a:rPr lang="de-DE" sz="1600" b="0"/>
              <a:t>Nov./Dez. 2007: Pilotphase (Pilot-Feinspezifikation I und Pilotinstallation)  -&gt; Handhabungstest</a:t>
            </a:r>
          </a:p>
          <a:p>
            <a:pPr marL="342900" indent="-342900" eaLnBrk="1" hangingPunct="1">
              <a:spcAft>
                <a:spcPct val="50000"/>
              </a:spcAft>
              <a:buClr>
                <a:srgbClr val="F28E00"/>
              </a:buClr>
              <a:buFont typeface="Arial Black" pitchFamily="34" charset="0"/>
              <a:buChar char="&gt;"/>
            </a:pPr>
            <a:r>
              <a:rPr lang="de-DE" sz="1600" b="0"/>
              <a:t>Feb.2008: Freischaltung der Out-of-the-box KDS-Version für DESY und parallel Schulungen</a:t>
            </a:r>
          </a:p>
          <a:p>
            <a:pPr marL="342900" indent="-342900" eaLnBrk="1" hangingPunct="1">
              <a:spcAft>
                <a:spcPct val="50000"/>
              </a:spcAft>
              <a:buClr>
                <a:srgbClr val="F28E00"/>
              </a:buClr>
              <a:buFont typeface="Arial Black" pitchFamily="34" charset="0"/>
              <a:buChar char="&gt;"/>
            </a:pPr>
            <a:r>
              <a:rPr lang="de-DE" sz="1600" b="0"/>
              <a:t>Juli 2008: Fertigstellung der Feinspezifikation und Aufwandsschätzung</a:t>
            </a:r>
          </a:p>
          <a:p>
            <a:pPr marL="342900" indent="-342900" eaLnBrk="1" hangingPunct="1">
              <a:spcAft>
                <a:spcPct val="50000"/>
              </a:spcAft>
              <a:buClr>
                <a:srgbClr val="F28E00"/>
              </a:buClr>
              <a:buFont typeface="Arial Black" pitchFamily="34" charset="0"/>
              <a:buChar char="&gt;"/>
            </a:pPr>
            <a:r>
              <a:rPr lang="de-DE" sz="1600" b="0"/>
              <a:t>Bis Dez.2008: Erstellung eines Systementwurfs (FNT) und Umsetzung</a:t>
            </a:r>
          </a:p>
          <a:p>
            <a:pPr marL="342900" indent="-342900" eaLnBrk="1" hangingPunct="1">
              <a:spcAft>
                <a:spcPct val="50000"/>
              </a:spcAft>
              <a:buClr>
                <a:srgbClr val="F28E00"/>
              </a:buClr>
              <a:buFont typeface="Arial Black" pitchFamily="34" charset="0"/>
              <a:buChar char="&gt;"/>
            </a:pPr>
            <a:r>
              <a:rPr lang="de-DE" sz="1600" b="0"/>
              <a:t>Nov. 2008 - Januar 2009: Überprüfung der Umsetzung von  DESY-Anforderungen am Testsystem (iteratives Vorgehen)</a:t>
            </a:r>
          </a:p>
          <a:p>
            <a:pPr marL="342900" indent="-342900" eaLnBrk="1" hangingPunct="1">
              <a:spcAft>
                <a:spcPct val="50000"/>
              </a:spcAft>
              <a:buClr>
                <a:srgbClr val="F28E00"/>
              </a:buClr>
              <a:buFont typeface="Arial Black" pitchFamily="34" charset="0"/>
              <a:buChar char="&gt;"/>
            </a:pPr>
            <a:r>
              <a:rPr lang="de-DE" sz="1600" b="0"/>
              <a:t>Feb. 2009: Freigabe eines an DESY-Anforderungen angepasstes KDS</a:t>
            </a:r>
          </a:p>
          <a:p>
            <a:pPr marL="342900" indent="-342900" eaLnBrk="1" hangingPunct="1">
              <a:spcAft>
                <a:spcPct val="50000"/>
              </a:spcAft>
              <a:buClr>
                <a:srgbClr val="F28E00"/>
              </a:buClr>
              <a:buFont typeface="Arial Black" pitchFamily="34" charset="0"/>
              <a:buChar char="&gt;"/>
            </a:pPr>
            <a:r>
              <a:rPr lang="en-US" sz="1600" b="0"/>
              <a:t>Anf. 2010: Upgrade mit allen Anforderungen betriebsbereit.</a:t>
            </a:r>
            <a:endParaRPr lang="de-DE" sz="1600" b="0"/>
          </a:p>
        </p:txBody>
      </p:sp>
      <p:sp>
        <p:nvSpPr>
          <p:cNvPr id="4102" name="AutoShape 6">
            <a:hlinkClick r:id="" action="ppaction://hlinkshowjump?jump=firstslide" highlightClick="1"/>
          </p:cNvPr>
          <p:cNvSpPr>
            <a:spLocks noChangeArrowheads="1"/>
          </p:cNvSpPr>
          <p:nvPr/>
        </p:nvSpPr>
        <p:spPr bwMode="auto">
          <a:xfrm>
            <a:off x="8101013" y="6092825"/>
            <a:ext cx="503237" cy="504825"/>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Satin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88913"/>
            <a:ext cx="9577388" cy="71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179388" y="-171450"/>
            <a:ext cx="1079500" cy="2476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Rectangle 6"/>
          <p:cNvSpPr>
            <a:spLocks noChangeArrowheads="1"/>
          </p:cNvSpPr>
          <p:nvPr/>
        </p:nvSpPr>
        <p:spPr bwMode="auto">
          <a:xfrm>
            <a:off x="6011863" y="6381750"/>
            <a:ext cx="1223962"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10" name="Group 10"/>
          <p:cNvGrpSpPr>
            <a:grpSpLocks/>
          </p:cNvGrpSpPr>
          <p:nvPr/>
        </p:nvGrpSpPr>
        <p:grpSpPr bwMode="auto">
          <a:xfrm>
            <a:off x="0" y="0"/>
            <a:ext cx="9324975" cy="6597650"/>
            <a:chOff x="0" y="0"/>
            <a:chExt cx="5874" cy="4156"/>
          </a:xfrm>
        </p:grpSpPr>
        <p:sp>
          <p:nvSpPr>
            <p:cNvPr id="31752" name="Line 7"/>
            <p:cNvSpPr>
              <a:spLocks noChangeShapeType="1"/>
            </p:cNvSpPr>
            <p:nvPr/>
          </p:nvSpPr>
          <p:spPr bwMode="auto">
            <a:xfrm>
              <a:off x="0" y="0"/>
              <a:ext cx="5602" cy="3974"/>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3" name="Line 9"/>
            <p:cNvSpPr>
              <a:spLocks noChangeShapeType="1"/>
            </p:cNvSpPr>
            <p:nvPr/>
          </p:nvSpPr>
          <p:spPr bwMode="auto">
            <a:xfrm flipH="1">
              <a:off x="0" y="0"/>
              <a:ext cx="5874" cy="4156"/>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1750" name="AutoShape 11">
            <a:hlinkClick r:id="" action="ppaction://hlinkshowjump?jump=firstslide" highlightClick="1"/>
          </p:cNvPr>
          <p:cNvSpPr>
            <a:spLocks noChangeArrowheads="1"/>
          </p:cNvSpPr>
          <p:nvPr/>
        </p:nvSpPr>
        <p:spPr bwMode="auto">
          <a:xfrm>
            <a:off x="4427538" y="6500813"/>
            <a:ext cx="357187" cy="3571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Text Box 12"/>
          <p:cNvSpPr txBox="1">
            <a:spLocks noChangeArrowheads="1"/>
          </p:cNvSpPr>
          <p:nvPr/>
        </p:nvSpPr>
        <p:spPr bwMode="auto">
          <a:xfrm>
            <a:off x="663575" y="5032375"/>
            <a:ext cx="7608888"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Keine genaue graphische Darstellung von Trassen </a:t>
            </a:r>
          </a:p>
          <a:p>
            <a:r>
              <a:rPr lang="en-US"/>
              <a:t>im Gelände -&gt; GIS/FMS Anbindung erforderlich.</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0"/>
            <a:ext cx="7772400" cy="990600"/>
          </a:xfrm>
        </p:spPr>
        <p:txBody>
          <a:bodyPr/>
          <a:lstStyle/>
          <a:p>
            <a:r>
              <a:rPr lang="de-DE" smtClean="0"/>
              <a:t>Auswertung der Benchmarks</a:t>
            </a:r>
            <a:endParaRPr lang="en-GB" smtClean="0"/>
          </a:p>
        </p:txBody>
      </p:sp>
      <p:sp>
        <p:nvSpPr>
          <p:cNvPr id="32771" name="Rectangle 3"/>
          <p:cNvSpPr>
            <a:spLocks noGrp="1" noChangeArrowheads="1"/>
          </p:cNvSpPr>
          <p:nvPr>
            <p:ph type="body" sz="half" idx="1"/>
          </p:nvPr>
        </p:nvSpPr>
        <p:spPr>
          <a:xfrm>
            <a:off x="179388" y="1268413"/>
            <a:ext cx="3038475" cy="3106737"/>
          </a:xfrm>
        </p:spPr>
        <p:txBody>
          <a:bodyPr/>
          <a:lstStyle/>
          <a:p>
            <a:pPr>
              <a:buFontTx/>
              <a:buNone/>
            </a:pPr>
            <a:r>
              <a:rPr lang="de-DE" sz="1600" smtClean="0"/>
              <a:t>Themen</a:t>
            </a:r>
          </a:p>
          <a:p>
            <a:r>
              <a:rPr lang="de-DE" sz="1600" smtClean="0"/>
              <a:t>Anwenderoberfläche</a:t>
            </a:r>
          </a:p>
          <a:p>
            <a:r>
              <a:rPr lang="de-DE" sz="1600" smtClean="0"/>
              <a:t>Datenmodell </a:t>
            </a:r>
          </a:p>
          <a:p>
            <a:r>
              <a:rPr lang="de-DE" sz="1600" smtClean="0"/>
              <a:t>Workflow </a:t>
            </a:r>
          </a:p>
          <a:p>
            <a:r>
              <a:rPr lang="de-DE" sz="1600" smtClean="0"/>
              <a:t>Verbind. u. Anschl.</a:t>
            </a:r>
          </a:p>
          <a:p>
            <a:r>
              <a:rPr lang="de-DE" sz="1600" smtClean="0"/>
              <a:t>Spez. Funkt. </a:t>
            </a:r>
          </a:p>
          <a:p>
            <a:r>
              <a:rPr lang="de-DE" sz="1600" smtClean="0"/>
              <a:t>Change Mgmt. </a:t>
            </a:r>
          </a:p>
          <a:p>
            <a:r>
              <a:rPr lang="de-DE" sz="1600" smtClean="0"/>
              <a:t>Abfragen u. Berichte </a:t>
            </a:r>
          </a:p>
          <a:p>
            <a:r>
              <a:rPr lang="de-DE" sz="1600" smtClean="0"/>
              <a:t>Schnittstellen </a:t>
            </a:r>
          </a:p>
          <a:p>
            <a:r>
              <a:rPr lang="de-DE" sz="1600" smtClean="0"/>
              <a:t>Systemadmin. </a:t>
            </a:r>
          </a:p>
          <a:p>
            <a:pPr>
              <a:buFontTx/>
              <a:buNone/>
            </a:pPr>
            <a:endParaRPr lang="en-GB" sz="1600" smtClean="0"/>
          </a:p>
        </p:txBody>
      </p:sp>
      <p:pic>
        <p:nvPicPr>
          <p:cNvPr id="327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673600"/>
            <a:ext cx="3806825" cy="20145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869950"/>
            <a:ext cx="6553200" cy="3736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 Box 8"/>
          <p:cNvSpPr txBox="1">
            <a:spLocks noChangeArrowheads="1"/>
          </p:cNvSpPr>
          <p:nvPr/>
        </p:nvSpPr>
        <p:spPr bwMode="auto">
          <a:xfrm>
            <a:off x="4716463" y="5013325"/>
            <a:ext cx="1709737" cy="118745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solidFill>
                  <a:srgbClr val="6666FF"/>
                </a:solidFill>
              </a:rPr>
              <a:t>FNT</a:t>
            </a:r>
          </a:p>
          <a:p>
            <a:r>
              <a:rPr lang="en-US">
                <a:solidFill>
                  <a:srgbClr val="990033"/>
                </a:solidFill>
              </a:rPr>
              <a:t>IMS</a:t>
            </a:r>
          </a:p>
          <a:p>
            <a:r>
              <a:rPr lang="en-US">
                <a:solidFill>
                  <a:srgbClr val="FFFFCC"/>
                </a:solidFill>
              </a:rPr>
              <a:t>Brainforce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smtClean="0"/>
              <a:t>Zusammenfassung</a:t>
            </a:r>
            <a:endParaRPr lang="en-GB" smtClean="0"/>
          </a:p>
        </p:txBody>
      </p:sp>
      <p:graphicFrame>
        <p:nvGraphicFramePr>
          <p:cNvPr id="134180" name="Group 36"/>
          <p:cNvGraphicFramePr>
            <a:graphicFrameLocks noGrp="1"/>
          </p:cNvGraphicFramePr>
          <p:nvPr/>
        </p:nvGraphicFramePr>
        <p:xfrm>
          <a:off x="569913" y="1738313"/>
          <a:ext cx="7080250" cy="4449908"/>
        </p:xfrm>
        <a:graphic>
          <a:graphicData uri="http://schemas.openxmlformats.org/drawingml/2006/table">
            <a:tbl>
              <a:tblPr/>
              <a:tblGrid>
                <a:gridCol w="2022475"/>
                <a:gridCol w="1806575"/>
                <a:gridCol w="1719262"/>
                <a:gridCol w="1531938"/>
              </a:tblGrid>
              <a:tr h="12142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Systemtechnik</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Anpassungs-aufwand</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Mitarbeiter</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39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FNT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5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IMS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0</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39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Brainforce</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rPr>
                        <a:t>-</a:t>
                      </a:r>
                      <a:endParaRPr kumimoji="0" lang="en-GB" sz="2000" b="0" i="0" u="none"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3822" name="Group 30"/>
          <p:cNvGrpSpPr>
            <a:grpSpLocks/>
          </p:cNvGrpSpPr>
          <p:nvPr/>
        </p:nvGrpSpPr>
        <p:grpSpPr bwMode="auto">
          <a:xfrm>
            <a:off x="3563938" y="2276475"/>
            <a:ext cx="3870325" cy="704850"/>
            <a:chOff x="1945" y="1397"/>
            <a:chExt cx="2438" cy="444"/>
          </a:xfrm>
        </p:grpSpPr>
        <p:pic>
          <p:nvPicPr>
            <p:cNvPr id="33824" name="Picture 31" descr="MCj035192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4" y="1467"/>
              <a:ext cx="43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32" descr="MCj04039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 y="1397"/>
              <a:ext cx="41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33" descr="MCPE01838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9" y="1444"/>
              <a:ext cx="414"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3" name="Oval 38"/>
          <p:cNvSpPr>
            <a:spLocks noChangeArrowheads="1"/>
          </p:cNvSpPr>
          <p:nvPr/>
        </p:nvSpPr>
        <p:spPr bwMode="auto">
          <a:xfrm>
            <a:off x="0" y="2852738"/>
            <a:ext cx="8675688" cy="1296987"/>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5">
            <a:hlinkClick r:id="" action="ppaction://hlinkshowjump?jump=firstslide" highlightClick="1"/>
          </p:cNvPr>
          <p:cNvSpPr>
            <a:spLocks noChangeArrowheads="1"/>
          </p:cNvSpPr>
          <p:nvPr/>
        </p:nvSpPr>
        <p:spPr bwMode="auto">
          <a:xfrm>
            <a:off x="8028384" y="5949950"/>
            <a:ext cx="860425" cy="692150"/>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4465638" cy="344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3" name="AutoShape 5">
            <a:hlinkClick r:id="" action="ppaction://hlinkshowjump?jump=firstslide" highlightClick="1"/>
          </p:cNvPr>
          <p:cNvSpPr>
            <a:spLocks noChangeArrowheads="1"/>
          </p:cNvSpPr>
          <p:nvPr/>
        </p:nvSpPr>
        <p:spPr bwMode="auto">
          <a:xfrm>
            <a:off x="2411413" y="5949950"/>
            <a:ext cx="860425" cy="692150"/>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519488"/>
            <a:ext cx="5435600"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5005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0"/>
            <a:ext cx="7772400" cy="692150"/>
          </a:xfrm>
        </p:spPr>
        <p:txBody>
          <a:bodyPr/>
          <a:lstStyle/>
          <a:p>
            <a:r>
              <a:rPr lang="de-DE" sz="3200" smtClean="0"/>
              <a:t>Vorgehen beim Pilotprojekt</a:t>
            </a:r>
          </a:p>
        </p:txBody>
      </p:sp>
      <p:sp>
        <p:nvSpPr>
          <p:cNvPr id="36867" name="Rectangle 3"/>
          <p:cNvSpPr>
            <a:spLocks noGrp="1" noChangeArrowheads="1"/>
          </p:cNvSpPr>
          <p:nvPr>
            <p:ph type="body" idx="1"/>
          </p:nvPr>
        </p:nvSpPr>
        <p:spPr>
          <a:xfrm>
            <a:off x="395288" y="692150"/>
            <a:ext cx="8524875" cy="5905500"/>
          </a:xfrm>
        </p:spPr>
        <p:txBody>
          <a:bodyPr/>
          <a:lstStyle/>
          <a:p>
            <a:pPr marL="0" indent="0">
              <a:buFontTx/>
              <a:buNone/>
            </a:pPr>
            <a:r>
              <a:rPr lang="de-DE" sz="2400" smtClean="0"/>
              <a:t>Pilotsystem: Dokumentation von Test- Verkabelungen </a:t>
            </a:r>
          </a:p>
          <a:p>
            <a:pPr marL="833438" lvl="1"/>
            <a:r>
              <a:rPr lang="de-DE" sz="1600" smtClean="0"/>
              <a:t>Lauffähiges KDS in der DESY-Softwareumgebung (Out Of The Box „OOTB“)</a:t>
            </a:r>
          </a:p>
          <a:p>
            <a:pPr marL="833438" lvl="1"/>
            <a:r>
              <a:rPr lang="de-DE" sz="1600" smtClean="0"/>
              <a:t>Feinspezifikation des Pilotsystems zusammen mit FNT erstellen</a:t>
            </a:r>
          </a:p>
          <a:p>
            <a:pPr marL="833438" lvl="1"/>
            <a:r>
              <a:rPr lang="de-DE" sz="1600" smtClean="0"/>
              <a:t>Geschulte Anwender (begrenzter Anwenderkreis)</a:t>
            </a:r>
          </a:p>
          <a:p>
            <a:pPr marL="833438" lvl="1"/>
            <a:r>
              <a:rPr lang="de-DE" sz="1600" smtClean="0"/>
              <a:t>Dokumentierte Verkabelung (begrenzter Datenumfang)</a:t>
            </a:r>
          </a:p>
          <a:p>
            <a:pPr marL="833438" lvl="1"/>
            <a:r>
              <a:rPr lang="de-DE" sz="1600" smtClean="0"/>
              <a:t>Bewertete Pilotphase</a:t>
            </a:r>
          </a:p>
          <a:p>
            <a:pPr marL="833438" lvl="1"/>
            <a:r>
              <a:rPr lang="de-DE" sz="1600" b="1" u="sng" smtClean="0">
                <a:solidFill>
                  <a:srgbClr val="FF0000"/>
                </a:solidFill>
              </a:rPr>
              <a:t>Sollbruchstelle im Gesamtprojekt wenn Bewertung ungenügend (Vertragsbestandteil!)</a:t>
            </a:r>
          </a:p>
          <a:p>
            <a:pPr marL="0" indent="0">
              <a:buFontTx/>
              <a:buNone/>
            </a:pPr>
            <a:r>
              <a:rPr lang="de-DE" sz="1800" smtClean="0"/>
              <a:t>10 ½ Tage arbeiten des Pilotteams (Krebs, Amyan, Höptner, Förster, Radzinski, Robben, Langer, Wittenburg)</a:t>
            </a:r>
            <a:r>
              <a:rPr lang="en-US" sz="1800" smtClean="0"/>
              <a:t> </a:t>
            </a:r>
            <a:r>
              <a:rPr lang="de-DE" sz="1800" smtClean="0"/>
              <a:t>am System unter Anleitung/Schulung von FNT. </a:t>
            </a:r>
          </a:p>
          <a:p>
            <a:pPr marL="0" indent="0">
              <a:buFontTx/>
              <a:buNone/>
            </a:pPr>
            <a:r>
              <a:rPr lang="de-DE" sz="1600" b="1" u="sng" smtClean="0"/>
              <a:t>Ziel:</a:t>
            </a:r>
          </a:p>
          <a:p>
            <a:pPr marL="0" indent="0"/>
            <a:r>
              <a:rPr lang="de-DE" sz="1600" smtClean="0"/>
              <a:t> Test des KDS bzgl. Handhabung, Nutzbarkeit und Anpassungsfähigkeit im Rahmen von fachgruppenspezifischen Arbeitsabläufen, d.h. </a:t>
            </a:r>
          </a:p>
          <a:p>
            <a:pPr marL="833438" lvl="1"/>
            <a:r>
              <a:rPr lang="de-DE" sz="1600" smtClean="0"/>
              <a:t>schnelle und einfache Einarbeitung, </a:t>
            </a:r>
          </a:p>
          <a:p>
            <a:pPr marL="833438" lvl="1"/>
            <a:r>
              <a:rPr lang="de-DE" sz="1600" smtClean="0"/>
              <a:t>Gute Zusammenarbeit mit der Fa. FNT</a:t>
            </a:r>
          </a:p>
          <a:p>
            <a:pPr marL="833438" lvl="1"/>
            <a:r>
              <a:rPr lang="de-DE" sz="1600" smtClean="0"/>
              <a:t>effiziente, eingängige Anwendungsmöglichkeiten.</a:t>
            </a:r>
          </a:p>
          <a:p>
            <a:pPr marL="0" indent="0"/>
            <a:r>
              <a:rPr lang="de-DE" sz="1600" smtClean="0"/>
              <a:t> Test der KDS-Installation in der DESY-Systemumgebung</a:t>
            </a:r>
          </a:p>
          <a:p>
            <a:pPr marL="0" indent="0"/>
            <a:r>
              <a:rPr lang="de-DE" sz="1600" smtClean="0"/>
              <a:t> Im Vorfeld wurden schon einige DESY-spezifische Anforderungen von FNT erfolgreich umgesetzt (innerhalb von 2 Wochen!!!), z.B. Zugriffsrechte, einige Kabel, Stecker und Geräte (siehe Feinspezifikation Pilot).</a:t>
            </a:r>
            <a:endParaRPr lang="de-DE" sz="1800" smtClean="0"/>
          </a:p>
          <a:p>
            <a:pPr marL="833438" lvl="1">
              <a:buFontTx/>
              <a:buNone/>
            </a:pPr>
            <a:endParaRPr lang="de-DE" sz="1600" b="1" u="sng" smtClean="0"/>
          </a:p>
        </p:txBody>
      </p:sp>
      <p:sp>
        <p:nvSpPr>
          <p:cNvPr id="36868" name="AutoShape 5">
            <a:hlinkClick r:id="" action="ppaction://hlinkshowjump?jump=firstslide" highlightClick="1"/>
          </p:cNvPr>
          <p:cNvSpPr>
            <a:spLocks noChangeArrowheads="1"/>
          </p:cNvSpPr>
          <p:nvPr/>
        </p:nvSpPr>
        <p:spPr bwMode="auto">
          <a:xfrm>
            <a:off x="4427538" y="6500813"/>
            <a:ext cx="357187" cy="3571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200775"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de-DE" smtClean="0"/>
              <a:t>Hier ein paar Impressionen!</a:t>
            </a:r>
            <a:endParaRPr lang="en-GB" smtClean="0"/>
          </a:p>
        </p:txBody>
      </p:sp>
      <p:pic>
        <p:nvPicPr>
          <p:cNvPr id="38915" name="Picture 4" descr="PICT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420938"/>
            <a:ext cx="289877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PICT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38" y="4175125"/>
            <a:ext cx="3122612"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PICT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52513"/>
            <a:ext cx="2928938"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PICT00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125538"/>
            <a:ext cx="28590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PICT0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725988"/>
            <a:ext cx="302895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AutoShape 9">
            <a:hlinkClick r:id="" action="ppaction://hlinkshowjump?jump=firstslide" highlightClick="1"/>
          </p:cNvPr>
          <p:cNvSpPr>
            <a:spLocks noChangeArrowheads="1"/>
          </p:cNvSpPr>
          <p:nvPr/>
        </p:nvSpPr>
        <p:spPr bwMode="auto">
          <a:xfrm>
            <a:off x="4427538" y="6500813"/>
            <a:ext cx="357187" cy="3571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ph idx="1"/>
          </p:nvPr>
        </p:nvGraphicFramePr>
        <p:xfrm>
          <a:off x="0" y="0"/>
          <a:ext cx="9144000" cy="6886575"/>
        </p:xfrm>
        <a:graphic>
          <a:graphicData uri="http://schemas.openxmlformats.org/presentationml/2006/ole">
            <mc:AlternateContent xmlns:mc="http://schemas.openxmlformats.org/markup-compatibility/2006">
              <mc:Choice xmlns:v="urn:schemas-microsoft-com:vml" Requires="v">
                <p:oleObj spid="_x0000_s39943" name="Chart" r:id="rId3" imgW="9534469" imgH="7181901" progId="Excel.Chart.8">
                  <p:embed/>
                </p:oleObj>
              </mc:Choice>
              <mc:Fallback>
                <p:oleObj name="Chart" r:id="rId3" imgW="9534469" imgH="7181901"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699"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39" name="Text Box 3"/>
          <p:cNvSpPr txBox="1">
            <a:spLocks noChangeArrowheads="1"/>
          </p:cNvSpPr>
          <p:nvPr/>
        </p:nvSpPr>
        <p:spPr bwMode="auto">
          <a:xfrm>
            <a:off x="684213" y="5661025"/>
            <a:ext cx="80914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2000" b="0"/>
              <a:t>Ergebnis:</a:t>
            </a:r>
          </a:p>
          <a:p>
            <a:r>
              <a:rPr lang="de-DE" sz="2000" b="0"/>
              <a:t>Eine Durchschnittsnote von 2,34 für ein System OOTB (out of the box)</a:t>
            </a:r>
          </a:p>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0"/>
            <a:ext cx="8458200" cy="990600"/>
          </a:xfrm>
        </p:spPr>
        <p:txBody>
          <a:bodyPr/>
          <a:lstStyle/>
          <a:p>
            <a:r>
              <a:rPr lang="de-DE" sz="3600" smtClean="0">
                <a:solidFill>
                  <a:schemeClr val="tx1"/>
                </a:solidFill>
              </a:rPr>
              <a:t>Ergebnis</a:t>
            </a:r>
            <a:endParaRPr lang="en-GB" sz="3600" smtClean="0">
              <a:solidFill>
                <a:schemeClr val="tx1"/>
              </a:solidFill>
            </a:endParaRPr>
          </a:p>
        </p:txBody>
      </p:sp>
      <p:sp>
        <p:nvSpPr>
          <p:cNvPr id="40963" name="Rectangle 3"/>
          <p:cNvSpPr>
            <a:spLocks noGrp="1" noChangeArrowheads="1"/>
          </p:cNvSpPr>
          <p:nvPr>
            <p:ph type="body" idx="1"/>
          </p:nvPr>
        </p:nvSpPr>
        <p:spPr>
          <a:xfrm>
            <a:off x="323850" y="836613"/>
            <a:ext cx="8524875" cy="5761037"/>
          </a:xfrm>
        </p:spPr>
        <p:txBody>
          <a:bodyPr/>
          <a:lstStyle/>
          <a:p>
            <a:pPr>
              <a:buFontTx/>
              <a:buNone/>
            </a:pPr>
            <a:r>
              <a:rPr lang="de-DE" sz="1800" smtClean="0"/>
              <a:t>Als Ergebnis wurde festgestellt:</a:t>
            </a:r>
          </a:p>
          <a:p>
            <a:r>
              <a:rPr lang="de-DE" sz="1800" smtClean="0"/>
              <a:t>Ein zufrieden stellendes Arbeiten am DESY mit dem KDS wird erwartet</a:t>
            </a:r>
          </a:p>
          <a:p>
            <a:r>
              <a:rPr lang="de-DE" sz="1800" smtClean="0"/>
              <a:t>Mehrwert für DESY durch das KDS</a:t>
            </a:r>
          </a:p>
          <a:p>
            <a:r>
              <a:rPr lang="de-DE" sz="1800" smtClean="0"/>
              <a:t>Endlich eine gruppenübergreifende Dokumentation von Kabeln</a:t>
            </a:r>
            <a:r>
              <a:rPr lang="de-DE" sz="1800" u="sng" smtClean="0"/>
              <a:t> und Verbindungen, </a:t>
            </a:r>
            <a:r>
              <a:rPr lang="de-DE" sz="1800" smtClean="0"/>
              <a:t>z.B. Pilotherme</a:t>
            </a:r>
          </a:p>
          <a:p>
            <a:r>
              <a:rPr lang="de-DE" sz="1800" b="1" u="sng" smtClean="0"/>
              <a:t>Das System erfüllt schon jetzt viele wesentliche DESY-Anforderungen</a:t>
            </a:r>
          </a:p>
          <a:p>
            <a:r>
              <a:rPr lang="de-DE" sz="1800" smtClean="0"/>
              <a:t>Einige DESY-spezifische Anforderungen (existieren) müssen dringend noch umgesetzt werden (insbesondere grafische Anbindung).</a:t>
            </a:r>
          </a:p>
          <a:p>
            <a:r>
              <a:rPr lang="de-DE" sz="1800" b="1" u="sng" smtClean="0"/>
              <a:t>FNT erscheint als ein sehr kompetenter Partner, der in der Lage ist, diese Anforderungen zu erfüllen.</a:t>
            </a:r>
            <a:endParaRPr lang="en-GB" sz="1800" b="1" u="sng" smtClean="0"/>
          </a:p>
        </p:txBody>
      </p:sp>
      <p:sp>
        <p:nvSpPr>
          <p:cNvPr id="40964" name="Rectangle 4"/>
          <p:cNvSpPr>
            <a:spLocks noChangeArrowheads="1"/>
          </p:cNvSpPr>
          <p:nvPr/>
        </p:nvSpPr>
        <p:spPr bwMode="auto">
          <a:xfrm>
            <a:off x="395288" y="4076700"/>
            <a:ext cx="77724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700">
              <a:spcBef>
                <a:spcPct val="20000"/>
              </a:spcBef>
            </a:pPr>
            <a:r>
              <a:rPr lang="de-DE" sz="3200" b="0" u="sng">
                <a:solidFill>
                  <a:srgbClr val="FF0000"/>
                </a:solidFill>
                <a:latin typeface="Times New Roman" pitchFamily="18" charset="0"/>
              </a:rPr>
              <a:t>Aus diesen Gründen empfahl das PiT:</a:t>
            </a:r>
          </a:p>
          <a:p>
            <a:pPr marL="342900" indent="12700">
              <a:spcBef>
                <a:spcPct val="20000"/>
              </a:spcBef>
            </a:pPr>
            <a:r>
              <a:rPr lang="en-GB" sz="3200" b="0">
                <a:solidFill>
                  <a:srgbClr val="FF0000"/>
                </a:solidFill>
                <a:latin typeface="Times New Roman" pitchFamily="18" charset="0"/>
              </a:rPr>
              <a:t>Das KDS soll bei FNT gekauft werden und die DESY Anforderungen sollen von FNT umgesetzt werden.</a:t>
            </a:r>
            <a:endParaRPr lang="en-US" sz="3200" b="0">
              <a:solidFill>
                <a:srgbClr val="FF0000"/>
              </a:solidFill>
              <a:latin typeface="Times New Roman" pitchFamily="18" charset="0"/>
            </a:endParaRPr>
          </a:p>
        </p:txBody>
      </p:sp>
      <p:sp>
        <p:nvSpPr>
          <p:cNvPr id="141317" name="AutoShape 5">
            <a:hlinkClick r:id="" action="ppaction://hlinkshowjump?jump=firstslide" highlightClick="1"/>
          </p:cNvPr>
          <p:cNvSpPr>
            <a:spLocks noChangeArrowheads="1"/>
          </p:cNvSpPr>
          <p:nvPr/>
        </p:nvSpPr>
        <p:spPr bwMode="auto">
          <a:xfrm>
            <a:off x="7380288" y="5949950"/>
            <a:ext cx="862012" cy="715963"/>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27088" y="115888"/>
            <a:ext cx="7772400" cy="990600"/>
          </a:xfrm>
        </p:spPr>
        <p:txBody>
          <a:bodyPr/>
          <a:lstStyle/>
          <a:p>
            <a:r>
              <a:rPr lang="de-DE" sz="3200" smtClean="0">
                <a:latin typeface="Arial" charset="0"/>
              </a:rPr>
              <a:t>Kabeldokumentationssystem „KDS“</a:t>
            </a:r>
            <a:endParaRPr lang="de-DE" smtClean="0"/>
          </a:p>
        </p:txBody>
      </p:sp>
      <p:sp>
        <p:nvSpPr>
          <p:cNvPr id="5123" name="Rectangle 3"/>
          <p:cNvSpPr>
            <a:spLocks noChangeArrowheads="1"/>
          </p:cNvSpPr>
          <p:nvPr/>
        </p:nvSpPr>
        <p:spPr bwMode="auto">
          <a:xfrm>
            <a:off x="3390900" y="1193800"/>
            <a:ext cx="2133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t>Kabeldokumentation</a:t>
            </a:r>
          </a:p>
        </p:txBody>
      </p:sp>
      <p:sp>
        <p:nvSpPr>
          <p:cNvPr id="204804" name="Rectangle 4">
            <a:hlinkClick r:id="rId3" action="ppaction://hlinksldjump"/>
          </p:cNvPr>
          <p:cNvSpPr>
            <a:spLocks noChangeArrowheads="1"/>
          </p:cNvSpPr>
          <p:nvPr/>
        </p:nvSpPr>
        <p:spPr bwMode="auto">
          <a:xfrm>
            <a:off x="1905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Projektidee</a:t>
            </a:r>
          </a:p>
        </p:txBody>
      </p:sp>
      <p:sp>
        <p:nvSpPr>
          <p:cNvPr id="204805" name="Rectangle 5">
            <a:hlinkClick r:id="rId4" action="ppaction://hlinksldjump"/>
          </p:cNvPr>
          <p:cNvSpPr>
            <a:spLocks noChangeArrowheads="1"/>
          </p:cNvSpPr>
          <p:nvPr/>
        </p:nvSpPr>
        <p:spPr bwMode="auto">
          <a:xfrm>
            <a:off x="36957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Ausarbeitung/</a:t>
            </a:r>
          </a:p>
          <a:p>
            <a:pPr algn="ctr"/>
            <a:r>
              <a:rPr lang="de-DE" sz="1200" b="0">
                <a:solidFill>
                  <a:schemeClr val="accent2"/>
                </a:solidFill>
              </a:rPr>
              <a:t>Benchmarking</a:t>
            </a:r>
          </a:p>
        </p:txBody>
      </p:sp>
      <p:sp>
        <p:nvSpPr>
          <p:cNvPr id="204806" name="Rectangle 6">
            <a:hlinkClick r:id="rId5" action="ppaction://hlinksldjump"/>
          </p:cNvPr>
          <p:cNvSpPr>
            <a:spLocks noChangeArrowheads="1"/>
          </p:cNvSpPr>
          <p:nvPr/>
        </p:nvSpPr>
        <p:spPr bwMode="auto">
          <a:xfrm>
            <a:off x="19431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Findung</a:t>
            </a:r>
          </a:p>
        </p:txBody>
      </p:sp>
      <p:cxnSp>
        <p:nvCxnSpPr>
          <p:cNvPr id="5127" name="AutoShape 7"/>
          <p:cNvCxnSpPr>
            <a:cxnSpLocks noChangeShapeType="1"/>
            <a:stCxn id="5123" idx="2"/>
            <a:endCxn id="204804" idx="0"/>
          </p:cNvCxnSpPr>
          <p:nvPr/>
        </p:nvCxnSpPr>
        <p:spPr bwMode="auto">
          <a:xfrm rot="5400000">
            <a:off x="2476500" y="279400"/>
            <a:ext cx="457200" cy="35052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8" name="AutoShape 8"/>
          <p:cNvCxnSpPr>
            <a:cxnSpLocks noChangeShapeType="1"/>
            <a:stCxn id="5123" idx="2"/>
            <a:endCxn id="204805" idx="0"/>
          </p:cNvCxnSpPr>
          <p:nvPr/>
        </p:nvCxnSpPr>
        <p:spPr bwMode="auto">
          <a:xfrm rot="5400000">
            <a:off x="4229100" y="2032000"/>
            <a:ext cx="457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9" name="AutoShape 9"/>
          <p:cNvCxnSpPr>
            <a:cxnSpLocks noChangeShapeType="1"/>
            <a:stCxn id="5123" idx="2"/>
            <a:endCxn id="204806" idx="0"/>
          </p:cNvCxnSpPr>
          <p:nvPr/>
        </p:nvCxnSpPr>
        <p:spPr bwMode="auto">
          <a:xfrm rot="5400000">
            <a:off x="3352800" y="1155700"/>
            <a:ext cx="457200" cy="1752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10" name="Rectangle 10">
            <a:hlinkClick r:id="rId6" action="ppaction://hlinksldjump"/>
          </p:cNvPr>
          <p:cNvSpPr>
            <a:spLocks noChangeArrowheads="1"/>
          </p:cNvSpPr>
          <p:nvPr/>
        </p:nvSpPr>
        <p:spPr bwMode="auto">
          <a:xfrm>
            <a:off x="2411413" y="4221163"/>
            <a:ext cx="1512887"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dirty="0">
                <a:solidFill>
                  <a:schemeClr val="accent2"/>
                </a:solidFill>
              </a:rPr>
              <a:t>Ausschreib..-unterlagen </a:t>
            </a:r>
          </a:p>
          <a:p>
            <a:pPr algn="ctr"/>
            <a:r>
              <a:rPr lang="de-DE" sz="1000" b="0" dirty="0">
                <a:solidFill>
                  <a:schemeClr val="accent2"/>
                </a:solidFill>
              </a:rPr>
              <a:t>erstellen/bekannt machen</a:t>
            </a:r>
          </a:p>
        </p:txBody>
      </p:sp>
      <p:cxnSp>
        <p:nvCxnSpPr>
          <p:cNvPr id="5131" name="AutoShape 11"/>
          <p:cNvCxnSpPr>
            <a:cxnSpLocks noChangeShapeType="1"/>
            <a:endCxn id="204841" idx="1"/>
          </p:cNvCxnSpPr>
          <p:nvPr/>
        </p:nvCxnSpPr>
        <p:spPr bwMode="auto">
          <a:xfrm rot="5400000">
            <a:off x="2368550" y="2740025"/>
            <a:ext cx="379413" cy="315913"/>
          </a:xfrm>
          <a:prstGeom prst="bentConnector4">
            <a:avLst>
              <a:gd name="adj1" fmla="val 28454"/>
              <a:gd name="adj2" fmla="val 17236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2" name="AutoShape 12"/>
          <p:cNvCxnSpPr>
            <a:cxnSpLocks noChangeShapeType="1"/>
            <a:stCxn id="204810" idx="1"/>
          </p:cNvCxnSpPr>
          <p:nvPr/>
        </p:nvCxnSpPr>
        <p:spPr bwMode="auto">
          <a:xfrm rot="10800000" flipH="1" flipV="1">
            <a:off x="2411413" y="4411663"/>
            <a:ext cx="1587" cy="4191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13" name="Rectangle 13">
            <a:hlinkClick r:id="rId4" action="ppaction://hlinksldjump"/>
          </p:cNvPr>
          <p:cNvSpPr>
            <a:spLocks noChangeArrowheads="1"/>
          </p:cNvSpPr>
          <p:nvPr/>
        </p:nvSpPr>
        <p:spPr bwMode="auto">
          <a:xfrm>
            <a:off x="4229100" y="2946400"/>
            <a:ext cx="14224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Benchmarkteam finden</a:t>
            </a:r>
          </a:p>
        </p:txBody>
      </p:sp>
      <p:cxnSp>
        <p:nvCxnSpPr>
          <p:cNvPr id="5134" name="AutoShape 14"/>
          <p:cNvCxnSpPr>
            <a:cxnSpLocks noChangeShapeType="1"/>
          </p:cNvCxnSpPr>
          <p:nvPr/>
        </p:nvCxnSpPr>
        <p:spPr bwMode="auto">
          <a:xfrm rot="5400000">
            <a:off x="4152900" y="2794000"/>
            <a:ext cx="381000" cy="228600"/>
          </a:xfrm>
          <a:prstGeom prst="bentConnector4">
            <a:avLst>
              <a:gd name="adj1" fmla="val 30000"/>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5" name="AutoShape 15"/>
          <p:cNvCxnSpPr>
            <a:cxnSpLocks noChangeShapeType="1"/>
            <a:stCxn id="204813" idx="1"/>
          </p:cNvCxnSpPr>
          <p:nvPr/>
        </p:nvCxnSpPr>
        <p:spPr bwMode="auto">
          <a:xfrm rot="10800000" flipH="1" flipV="1">
            <a:off x="4229100" y="30988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16" name="Rectangle 16">
            <a:hlinkClick r:id="rId3" action="ppaction://hlinksldjump"/>
          </p:cNvPr>
          <p:cNvSpPr>
            <a:spLocks noChangeArrowheads="1"/>
          </p:cNvSpPr>
          <p:nvPr/>
        </p:nvSpPr>
        <p:spPr bwMode="auto">
          <a:xfrm>
            <a:off x="723900" y="2946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Notwendigkeit</a:t>
            </a:r>
            <a:br>
              <a:rPr lang="de-DE" sz="1000" b="0">
                <a:solidFill>
                  <a:schemeClr val="accent2"/>
                </a:solidFill>
              </a:rPr>
            </a:br>
            <a:r>
              <a:rPr lang="de-DE" sz="1000" b="0">
                <a:solidFill>
                  <a:schemeClr val="accent2"/>
                </a:solidFill>
              </a:rPr>
              <a:t>feststellen</a:t>
            </a:r>
          </a:p>
        </p:txBody>
      </p:sp>
      <p:sp>
        <p:nvSpPr>
          <p:cNvPr id="204817" name="Rectangle 17">
            <a:hlinkClick r:id="rId7" action="ppaction://hlinksldjump"/>
          </p:cNvPr>
          <p:cNvSpPr>
            <a:spLocks noChangeArrowheads="1"/>
          </p:cNvSpPr>
          <p:nvPr/>
        </p:nvSpPr>
        <p:spPr bwMode="auto">
          <a:xfrm>
            <a:off x="723900" y="3708400"/>
            <a:ext cx="12192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Projektablauf</a:t>
            </a:r>
            <a:br>
              <a:rPr lang="de-DE" sz="1000" b="0">
                <a:solidFill>
                  <a:schemeClr val="accent2"/>
                </a:solidFill>
              </a:rPr>
            </a:br>
            <a:r>
              <a:rPr lang="de-DE" sz="1000" b="0">
                <a:solidFill>
                  <a:schemeClr val="accent2"/>
                </a:solidFill>
              </a:rPr>
              <a:t>planen/</a:t>
            </a:r>
          </a:p>
          <a:p>
            <a:pPr algn="ctr"/>
            <a:r>
              <a:rPr lang="de-DE" sz="1000" b="0">
                <a:solidFill>
                  <a:schemeClr val="accent2"/>
                </a:solidFill>
              </a:rPr>
              <a:t>Projekt anmelden</a:t>
            </a:r>
          </a:p>
        </p:txBody>
      </p:sp>
      <p:cxnSp>
        <p:nvCxnSpPr>
          <p:cNvPr id="5138" name="AutoShape 18"/>
          <p:cNvCxnSpPr>
            <a:cxnSpLocks noChangeShapeType="1"/>
          </p:cNvCxnSpPr>
          <p:nvPr/>
        </p:nvCxnSpPr>
        <p:spPr bwMode="auto">
          <a:xfrm rot="5400000">
            <a:off x="647700" y="2794000"/>
            <a:ext cx="381000" cy="228600"/>
          </a:xfrm>
          <a:prstGeom prst="bentConnector4">
            <a:avLst>
              <a:gd name="adj1" fmla="val 30000"/>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9" name="AutoShape 19"/>
          <p:cNvCxnSpPr>
            <a:cxnSpLocks noChangeShapeType="1"/>
            <a:stCxn id="204816" idx="1"/>
            <a:endCxn id="204817" idx="1"/>
          </p:cNvCxnSpPr>
          <p:nvPr/>
        </p:nvCxnSpPr>
        <p:spPr bwMode="auto">
          <a:xfrm rot="10800000" flipH="1" flipV="1">
            <a:off x="723900" y="3098800"/>
            <a:ext cx="1588" cy="8763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20" name="Rectangle 20">
            <a:hlinkClick r:id="rId8" action="ppaction://hlinksldjump"/>
          </p:cNvPr>
          <p:cNvSpPr>
            <a:spLocks noChangeArrowheads="1"/>
          </p:cNvSpPr>
          <p:nvPr/>
        </p:nvSpPr>
        <p:spPr bwMode="auto">
          <a:xfrm>
            <a:off x="4229100" y="3708400"/>
            <a:ext cx="1350963" cy="296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Testszenarien für</a:t>
            </a:r>
          </a:p>
          <a:p>
            <a:pPr algn="ctr"/>
            <a:r>
              <a:rPr lang="de-DE" sz="1000" b="0">
                <a:solidFill>
                  <a:schemeClr val="accent2"/>
                </a:solidFill>
              </a:rPr>
              <a:t>Benchmark entwickeln</a:t>
            </a:r>
          </a:p>
        </p:txBody>
      </p:sp>
      <p:sp>
        <p:nvSpPr>
          <p:cNvPr id="204821" name="Rectangle 21">
            <a:hlinkClick r:id="rId9" action="ppaction://hlinksldjump"/>
          </p:cNvPr>
          <p:cNvSpPr>
            <a:spLocks noChangeArrowheads="1"/>
          </p:cNvSpPr>
          <p:nvPr/>
        </p:nvSpPr>
        <p:spPr bwMode="auto">
          <a:xfrm>
            <a:off x="55245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Pilotsystem</a:t>
            </a:r>
          </a:p>
          <a:p>
            <a:pPr algn="ctr"/>
            <a:r>
              <a:rPr lang="de-DE" sz="1200" b="0">
                <a:solidFill>
                  <a:schemeClr val="accent2"/>
                </a:solidFill>
              </a:rPr>
              <a:t> (out of the box)</a:t>
            </a:r>
          </a:p>
        </p:txBody>
      </p:sp>
      <p:sp>
        <p:nvSpPr>
          <p:cNvPr id="204822" name="Rectangle 22">
            <a:hlinkClick r:id="rId10" action="ppaction://hlinksldjump"/>
          </p:cNvPr>
          <p:cNvSpPr>
            <a:spLocks noChangeArrowheads="1"/>
          </p:cNvSpPr>
          <p:nvPr/>
        </p:nvSpPr>
        <p:spPr bwMode="auto">
          <a:xfrm>
            <a:off x="6057900" y="2946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Pilotsystem</a:t>
            </a:r>
          </a:p>
          <a:p>
            <a:pPr algn="ctr"/>
            <a:r>
              <a:rPr lang="de-DE" sz="1000" b="0">
                <a:solidFill>
                  <a:schemeClr val="accent2"/>
                </a:solidFill>
              </a:rPr>
              <a:t>einrichten</a:t>
            </a:r>
          </a:p>
        </p:txBody>
      </p:sp>
      <p:sp>
        <p:nvSpPr>
          <p:cNvPr id="204823" name="Rectangle 23">
            <a:hlinkClick r:id="rId11" action="ppaction://hlinksldjump"/>
          </p:cNvPr>
          <p:cNvSpPr>
            <a:spLocks noChangeArrowheads="1"/>
          </p:cNvSpPr>
          <p:nvPr/>
        </p:nvSpPr>
        <p:spPr bwMode="auto">
          <a:xfrm>
            <a:off x="6057900" y="3708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Testszenarien</a:t>
            </a:r>
          </a:p>
          <a:p>
            <a:pPr algn="ctr"/>
            <a:r>
              <a:rPr lang="de-DE" sz="1000" b="0">
                <a:solidFill>
                  <a:schemeClr val="accent2"/>
                </a:solidFill>
              </a:rPr>
              <a:t>durchführen</a:t>
            </a:r>
          </a:p>
        </p:txBody>
      </p:sp>
      <p:sp>
        <p:nvSpPr>
          <p:cNvPr id="204824" name="Rectangle 24"/>
          <p:cNvSpPr>
            <a:spLocks noChangeArrowheads="1"/>
          </p:cNvSpPr>
          <p:nvPr/>
        </p:nvSpPr>
        <p:spPr bwMode="auto">
          <a:xfrm>
            <a:off x="6057900" y="3327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t>Pilotanwender</a:t>
            </a:r>
          </a:p>
          <a:p>
            <a:pPr algn="ctr"/>
            <a:r>
              <a:rPr lang="de-DE" sz="1000" b="0"/>
              <a:t>Schulen</a:t>
            </a:r>
          </a:p>
        </p:txBody>
      </p:sp>
      <p:cxnSp>
        <p:nvCxnSpPr>
          <p:cNvPr id="5145" name="AutoShape 25"/>
          <p:cNvCxnSpPr>
            <a:cxnSpLocks noChangeShapeType="1"/>
            <a:stCxn id="204821" idx="2"/>
            <a:endCxn id="204822" idx="1"/>
          </p:cNvCxnSpPr>
          <p:nvPr/>
        </p:nvCxnSpPr>
        <p:spPr bwMode="auto">
          <a:xfrm rot="5400000">
            <a:off x="5981700" y="2794000"/>
            <a:ext cx="381000" cy="228600"/>
          </a:xfrm>
          <a:prstGeom prst="bentConnector4">
            <a:avLst>
              <a:gd name="adj1" fmla="val 30000"/>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6" name="AutoShape 26"/>
          <p:cNvCxnSpPr>
            <a:cxnSpLocks noChangeShapeType="1"/>
            <a:stCxn id="204822" idx="1"/>
            <a:endCxn id="204824" idx="1"/>
          </p:cNvCxnSpPr>
          <p:nvPr/>
        </p:nvCxnSpPr>
        <p:spPr bwMode="auto">
          <a:xfrm rot="10800000" flipH="1" flipV="1">
            <a:off x="6057900" y="30988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AutoShape 27"/>
          <p:cNvCxnSpPr>
            <a:cxnSpLocks noChangeShapeType="1"/>
            <a:stCxn id="204824" idx="1"/>
            <a:endCxn id="204823" idx="1"/>
          </p:cNvCxnSpPr>
          <p:nvPr/>
        </p:nvCxnSpPr>
        <p:spPr bwMode="auto">
          <a:xfrm rot="10800000" flipH="1" flipV="1">
            <a:off x="6057900" y="34798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28" name="Rectangle 28"/>
          <p:cNvSpPr>
            <a:spLocks noChangeArrowheads="1"/>
          </p:cNvSpPr>
          <p:nvPr/>
        </p:nvSpPr>
        <p:spPr bwMode="auto">
          <a:xfrm>
            <a:off x="7277100" y="2260600"/>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0">
                <a:solidFill>
                  <a:schemeClr val="accent2"/>
                </a:solidFill>
              </a:rPr>
              <a:t>Inbetriebnahme</a:t>
            </a:r>
          </a:p>
        </p:txBody>
      </p:sp>
      <p:sp>
        <p:nvSpPr>
          <p:cNvPr id="204829" name="Rectangle 29">
            <a:hlinkClick r:id="rId12" action="ppaction://hlinksldjump"/>
          </p:cNvPr>
          <p:cNvSpPr>
            <a:spLocks noChangeArrowheads="1"/>
          </p:cNvSpPr>
          <p:nvPr/>
        </p:nvSpPr>
        <p:spPr bwMode="auto">
          <a:xfrm>
            <a:off x="7810500" y="3784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Schulungskonzept</a:t>
            </a:r>
          </a:p>
          <a:p>
            <a:pPr algn="ctr"/>
            <a:r>
              <a:rPr lang="de-DE" sz="1000" b="0">
                <a:solidFill>
                  <a:schemeClr val="accent2"/>
                </a:solidFill>
              </a:rPr>
              <a:t>erstellen/Schulung</a:t>
            </a:r>
          </a:p>
        </p:txBody>
      </p:sp>
      <p:sp>
        <p:nvSpPr>
          <p:cNvPr id="5150" name="Rectangle 30"/>
          <p:cNvSpPr>
            <a:spLocks noChangeArrowheads="1"/>
          </p:cNvSpPr>
          <p:nvPr/>
        </p:nvSpPr>
        <p:spPr bwMode="auto">
          <a:xfrm>
            <a:off x="7810500" y="4165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t>Prozesse</a:t>
            </a:r>
          </a:p>
          <a:p>
            <a:pPr algn="ctr"/>
            <a:r>
              <a:rPr lang="de-DE" sz="1000" b="0"/>
              <a:t>implementieren</a:t>
            </a:r>
          </a:p>
        </p:txBody>
      </p:sp>
      <p:sp>
        <p:nvSpPr>
          <p:cNvPr id="204831" name="Rectangle 31">
            <a:hlinkClick r:id="rId13" action="ppaction://hlinksldjump"/>
          </p:cNvPr>
          <p:cNvSpPr>
            <a:spLocks noChangeArrowheads="1"/>
          </p:cNvSpPr>
          <p:nvPr/>
        </p:nvSpPr>
        <p:spPr bwMode="auto">
          <a:xfrm>
            <a:off x="7810500" y="3403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Betriebskonzept</a:t>
            </a:r>
          </a:p>
          <a:p>
            <a:pPr algn="ctr"/>
            <a:r>
              <a:rPr lang="de-DE" sz="1000" b="0">
                <a:solidFill>
                  <a:schemeClr val="accent2"/>
                </a:solidFill>
              </a:rPr>
              <a:t>erstellen</a:t>
            </a:r>
          </a:p>
        </p:txBody>
      </p:sp>
      <p:cxnSp>
        <p:nvCxnSpPr>
          <p:cNvPr id="5152" name="AutoShape 32"/>
          <p:cNvCxnSpPr>
            <a:cxnSpLocks noChangeShapeType="1"/>
            <a:stCxn id="204828" idx="2"/>
            <a:endCxn id="204829" idx="1"/>
          </p:cNvCxnSpPr>
          <p:nvPr/>
        </p:nvCxnSpPr>
        <p:spPr bwMode="auto">
          <a:xfrm rot="5400000">
            <a:off x="7315200" y="3213100"/>
            <a:ext cx="1219200" cy="228600"/>
          </a:xfrm>
          <a:prstGeom prst="bentConnector4">
            <a:avLst>
              <a:gd name="adj1" fmla="val 10806"/>
              <a:gd name="adj2" fmla="val 2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3" name="AutoShape 33"/>
          <p:cNvCxnSpPr>
            <a:cxnSpLocks noChangeShapeType="1"/>
            <a:stCxn id="204829" idx="1"/>
            <a:endCxn id="204831" idx="1"/>
          </p:cNvCxnSpPr>
          <p:nvPr/>
        </p:nvCxnSpPr>
        <p:spPr bwMode="auto">
          <a:xfrm rot="10800000" flipH="1">
            <a:off x="7810500" y="355600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4" name="AutoShape 34"/>
          <p:cNvCxnSpPr>
            <a:cxnSpLocks noChangeShapeType="1"/>
            <a:stCxn id="204831" idx="1"/>
            <a:endCxn id="5150" idx="1"/>
          </p:cNvCxnSpPr>
          <p:nvPr/>
        </p:nvCxnSpPr>
        <p:spPr bwMode="auto">
          <a:xfrm rot="10800000" flipH="1" flipV="1">
            <a:off x="7810500" y="3556000"/>
            <a:ext cx="1588" cy="762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5" name="AutoShape 35"/>
          <p:cNvCxnSpPr>
            <a:cxnSpLocks noChangeShapeType="1"/>
            <a:stCxn id="204805" idx="0"/>
            <a:endCxn id="204821" idx="0"/>
          </p:cNvCxnSpPr>
          <p:nvPr/>
        </p:nvCxnSpPr>
        <p:spPr bwMode="auto">
          <a:xfrm rot="5400000" flipV="1">
            <a:off x="5371306" y="1346994"/>
            <a:ext cx="1588" cy="18288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6" name="AutoShape 36"/>
          <p:cNvCxnSpPr>
            <a:cxnSpLocks noChangeShapeType="1"/>
          </p:cNvCxnSpPr>
          <p:nvPr/>
        </p:nvCxnSpPr>
        <p:spPr bwMode="auto">
          <a:xfrm rot="5400000" flipV="1">
            <a:off x="7200106" y="1346994"/>
            <a:ext cx="1588" cy="18288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37" name="Rectangle 37">
            <a:hlinkClick r:id="rId14" action="ppaction://hlinksldjump"/>
          </p:cNvPr>
          <p:cNvSpPr>
            <a:spLocks noChangeArrowheads="1"/>
          </p:cNvSpPr>
          <p:nvPr/>
        </p:nvSpPr>
        <p:spPr bwMode="auto">
          <a:xfrm>
            <a:off x="723900" y="3327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Projekt definieren</a:t>
            </a:r>
          </a:p>
        </p:txBody>
      </p:sp>
      <p:cxnSp>
        <p:nvCxnSpPr>
          <p:cNvPr id="5158" name="AutoShape 38"/>
          <p:cNvCxnSpPr>
            <a:cxnSpLocks noChangeShapeType="1"/>
            <a:stCxn id="204817" idx="1"/>
            <a:endCxn id="204837" idx="1"/>
          </p:cNvCxnSpPr>
          <p:nvPr/>
        </p:nvCxnSpPr>
        <p:spPr bwMode="auto">
          <a:xfrm rot="10800000" flipH="1">
            <a:off x="723900" y="3479800"/>
            <a:ext cx="1588" cy="4953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39" name="Rectangle 39">
            <a:hlinkClick r:id="rId15" action="ppaction://hlinksldjump"/>
          </p:cNvPr>
          <p:cNvSpPr>
            <a:spLocks noChangeArrowheads="1"/>
          </p:cNvSpPr>
          <p:nvPr/>
        </p:nvSpPr>
        <p:spPr bwMode="auto">
          <a:xfrm>
            <a:off x="2400300" y="3327400"/>
            <a:ext cx="1447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Benutzeranforderungen </a:t>
            </a:r>
          </a:p>
          <a:p>
            <a:pPr algn="ctr"/>
            <a:r>
              <a:rPr lang="de-DE" sz="1000" b="0">
                <a:solidFill>
                  <a:schemeClr val="accent2"/>
                </a:solidFill>
              </a:rPr>
              <a:t>erstellen (Sommer 2006)</a:t>
            </a:r>
          </a:p>
        </p:txBody>
      </p:sp>
      <p:sp>
        <p:nvSpPr>
          <p:cNvPr id="204841" name="Rectangle 41">
            <a:hlinkClick r:id="rId5" action="ppaction://hlinksldjump"/>
          </p:cNvPr>
          <p:cNvSpPr>
            <a:spLocks noChangeArrowheads="1"/>
          </p:cNvSpPr>
          <p:nvPr/>
        </p:nvSpPr>
        <p:spPr bwMode="auto">
          <a:xfrm>
            <a:off x="2400300" y="2924175"/>
            <a:ext cx="1450975" cy="327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Projekt-Team</a:t>
            </a:r>
          </a:p>
          <a:p>
            <a:pPr algn="ctr"/>
            <a:r>
              <a:rPr lang="de-DE" sz="1000" b="0">
                <a:solidFill>
                  <a:schemeClr val="accent2"/>
                </a:solidFill>
              </a:rPr>
              <a:t>Festlegen Frühjahr 2006</a:t>
            </a:r>
          </a:p>
        </p:txBody>
      </p:sp>
      <p:sp>
        <p:nvSpPr>
          <p:cNvPr id="204843" name="Rectangle 43">
            <a:hlinkClick r:id="rId16" action="ppaction://hlinksldjump"/>
          </p:cNvPr>
          <p:cNvSpPr>
            <a:spLocks noChangeArrowheads="1"/>
          </p:cNvSpPr>
          <p:nvPr/>
        </p:nvSpPr>
        <p:spPr bwMode="auto">
          <a:xfrm>
            <a:off x="4229100" y="4089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Anbieter begutachten</a:t>
            </a:r>
          </a:p>
          <a:p>
            <a:pPr algn="ctr"/>
            <a:r>
              <a:rPr lang="de-DE" sz="1000" b="0">
                <a:solidFill>
                  <a:schemeClr val="accent2"/>
                </a:solidFill>
              </a:rPr>
              <a:t>(Benchmark)</a:t>
            </a:r>
          </a:p>
        </p:txBody>
      </p:sp>
      <p:cxnSp>
        <p:nvCxnSpPr>
          <p:cNvPr id="5162" name="AutoShape 44"/>
          <p:cNvCxnSpPr>
            <a:cxnSpLocks noChangeShapeType="1"/>
            <a:endCxn id="204843" idx="1"/>
          </p:cNvCxnSpPr>
          <p:nvPr/>
        </p:nvCxnSpPr>
        <p:spPr bwMode="auto">
          <a:xfrm rot="16200000" flipH="1">
            <a:off x="3733800" y="3746500"/>
            <a:ext cx="762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45" name="Rectangle 45">
            <a:hlinkClick r:id="rId17" action="ppaction://hlinksldjump"/>
          </p:cNvPr>
          <p:cNvSpPr>
            <a:spLocks noChangeArrowheads="1"/>
          </p:cNvSpPr>
          <p:nvPr/>
        </p:nvSpPr>
        <p:spPr bwMode="auto">
          <a:xfrm>
            <a:off x="6057900" y="4089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Pilot bewerten </a:t>
            </a:r>
          </a:p>
          <a:p>
            <a:pPr algn="ctr"/>
            <a:r>
              <a:rPr lang="de-DE" sz="1000" b="0">
                <a:solidFill>
                  <a:schemeClr val="accent2"/>
                </a:solidFill>
              </a:rPr>
              <a:t>Anfang 2008</a:t>
            </a:r>
          </a:p>
        </p:txBody>
      </p:sp>
      <p:cxnSp>
        <p:nvCxnSpPr>
          <p:cNvPr id="5164" name="AutoShape 46"/>
          <p:cNvCxnSpPr>
            <a:cxnSpLocks noChangeShapeType="1"/>
            <a:endCxn id="204845" idx="1"/>
          </p:cNvCxnSpPr>
          <p:nvPr/>
        </p:nvCxnSpPr>
        <p:spPr bwMode="auto">
          <a:xfrm rot="16200000" flipH="1">
            <a:off x="5753100" y="3937000"/>
            <a:ext cx="381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47" name="Rectangle 47">
            <a:hlinkClick r:id="rId18" action="ppaction://hlinksldjump"/>
          </p:cNvPr>
          <p:cNvSpPr>
            <a:spLocks noChangeArrowheads="1"/>
          </p:cNvSpPr>
          <p:nvPr/>
        </p:nvSpPr>
        <p:spPr bwMode="auto">
          <a:xfrm>
            <a:off x="2411413" y="4678362"/>
            <a:ext cx="1368425" cy="3127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dirty="0">
                <a:solidFill>
                  <a:schemeClr val="accent2"/>
                </a:solidFill>
              </a:rPr>
              <a:t>Systemanbieter</a:t>
            </a:r>
          </a:p>
          <a:p>
            <a:pPr algn="ctr"/>
            <a:r>
              <a:rPr lang="de-DE" sz="1000" b="0" dirty="0">
                <a:solidFill>
                  <a:schemeClr val="accent2"/>
                </a:solidFill>
              </a:rPr>
              <a:t>finden (Herbst 2006)</a:t>
            </a:r>
          </a:p>
        </p:txBody>
      </p:sp>
      <p:sp>
        <p:nvSpPr>
          <p:cNvPr id="204848" name="Rectangle 48">
            <a:hlinkClick r:id="rId19" action="ppaction://hlinksldjump"/>
          </p:cNvPr>
          <p:cNvSpPr>
            <a:spLocks noChangeArrowheads="1"/>
          </p:cNvSpPr>
          <p:nvPr/>
        </p:nvSpPr>
        <p:spPr bwMode="auto">
          <a:xfrm>
            <a:off x="2411413" y="3802063"/>
            <a:ext cx="1295400" cy="319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Marktstudie </a:t>
            </a:r>
          </a:p>
          <a:p>
            <a:pPr algn="ctr"/>
            <a:r>
              <a:rPr lang="de-DE" sz="1000" b="0">
                <a:solidFill>
                  <a:schemeClr val="accent2"/>
                </a:solidFill>
              </a:rPr>
              <a:t>(Sommer 2006)</a:t>
            </a:r>
          </a:p>
        </p:txBody>
      </p:sp>
      <p:cxnSp>
        <p:nvCxnSpPr>
          <p:cNvPr id="5167" name="AutoShape 49"/>
          <p:cNvCxnSpPr>
            <a:cxnSpLocks noChangeShapeType="1"/>
            <a:stCxn id="204839" idx="1"/>
            <a:endCxn id="204848" idx="1"/>
          </p:cNvCxnSpPr>
          <p:nvPr/>
        </p:nvCxnSpPr>
        <p:spPr bwMode="auto">
          <a:xfrm rot="10800000" flipH="1" flipV="1">
            <a:off x="2400300" y="3517900"/>
            <a:ext cx="11113" cy="444500"/>
          </a:xfrm>
          <a:prstGeom prst="bentConnector3">
            <a:avLst>
              <a:gd name="adj1" fmla="val -20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8" name="AutoShape 50"/>
          <p:cNvCxnSpPr>
            <a:cxnSpLocks noChangeShapeType="1"/>
            <a:endCxn id="204847" idx="1"/>
          </p:cNvCxnSpPr>
          <p:nvPr/>
        </p:nvCxnSpPr>
        <p:spPr bwMode="auto">
          <a:xfrm rot="16200000" flipH="1">
            <a:off x="2104629" y="4527947"/>
            <a:ext cx="384968"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1" name="Rectangle 51">
            <a:hlinkClick r:id="rId16" action="ppaction://hlinksldjump"/>
          </p:cNvPr>
          <p:cNvSpPr>
            <a:spLocks noChangeArrowheads="1"/>
          </p:cNvSpPr>
          <p:nvPr/>
        </p:nvSpPr>
        <p:spPr bwMode="auto">
          <a:xfrm>
            <a:off x="4229100" y="4470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System auswählen</a:t>
            </a:r>
          </a:p>
          <a:p>
            <a:pPr algn="ctr"/>
            <a:r>
              <a:rPr lang="de-DE" sz="1000" b="0">
                <a:solidFill>
                  <a:schemeClr val="accent2"/>
                </a:solidFill>
              </a:rPr>
              <a:t>Ende 2007</a:t>
            </a:r>
          </a:p>
        </p:txBody>
      </p:sp>
      <p:cxnSp>
        <p:nvCxnSpPr>
          <p:cNvPr id="5170" name="AutoShape 52"/>
          <p:cNvCxnSpPr>
            <a:cxnSpLocks noChangeShapeType="1"/>
            <a:endCxn id="204851" idx="1"/>
          </p:cNvCxnSpPr>
          <p:nvPr/>
        </p:nvCxnSpPr>
        <p:spPr bwMode="auto">
          <a:xfrm rot="16200000" flipH="1">
            <a:off x="3924300" y="4318000"/>
            <a:ext cx="381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3" name="Rectangle 53">
            <a:hlinkClick r:id="rId20" action="ppaction://hlinksldjump"/>
          </p:cNvPr>
          <p:cNvSpPr>
            <a:spLocks noChangeArrowheads="1"/>
          </p:cNvSpPr>
          <p:nvPr/>
        </p:nvSpPr>
        <p:spPr bwMode="auto">
          <a:xfrm>
            <a:off x="7810500" y="3022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Pflichtenheft</a:t>
            </a:r>
          </a:p>
          <a:p>
            <a:pPr algn="ctr"/>
            <a:r>
              <a:rPr lang="de-DE" sz="1000" b="0">
                <a:solidFill>
                  <a:schemeClr val="accent2"/>
                </a:solidFill>
              </a:rPr>
              <a:t>mit Anbieter erstellen</a:t>
            </a:r>
          </a:p>
        </p:txBody>
      </p:sp>
      <p:cxnSp>
        <p:nvCxnSpPr>
          <p:cNvPr id="5172" name="AutoShape 54"/>
          <p:cNvCxnSpPr>
            <a:cxnSpLocks noChangeShapeType="1"/>
            <a:endCxn id="204853" idx="1"/>
          </p:cNvCxnSpPr>
          <p:nvPr/>
        </p:nvCxnSpPr>
        <p:spPr bwMode="auto">
          <a:xfrm rot="16200000" flipH="1">
            <a:off x="7543800" y="2908300"/>
            <a:ext cx="3048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5" name="Rectangle 55"/>
          <p:cNvSpPr>
            <a:spLocks noChangeArrowheads="1"/>
          </p:cNvSpPr>
          <p:nvPr/>
        </p:nvSpPr>
        <p:spPr bwMode="auto">
          <a:xfrm>
            <a:off x="7816850" y="567055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Alt-Daten</a:t>
            </a:r>
          </a:p>
          <a:p>
            <a:pPr algn="ctr"/>
            <a:r>
              <a:rPr lang="de-DE" sz="1000" b="0">
                <a:solidFill>
                  <a:schemeClr val="accent2"/>
                </a:solidFill>
              </a:rPr>
              <a:t>importieren</a:t>
            </a:r>
          </a:p>
        </p:txBody>
      </p:sp>
      <p:sp>
        <p:nvSpPr>
          <p:cNvPr id="204856" name="Rectangle 56">
            <a:hlinkClick r:id="rId21" action="ppaction://hlinksldjump"/>
          </p:cNvPr>
          <p:cNvSpPr>
            <a:spLocks noChangeArrowheads="1"/>
          </p:cNvSpPr>
          <p:nvPr/>
        </p:nvSpPr>
        <p:spPr bwMode="auto">
          <a:xfrm>
            <a:off x="7810500" y="45466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Produktivsystem</a:t>
            </a:r>
          </a:p>
          <a:p>
            <a:pPr algn="ctr"/>
            <a:r>
              <a:rPr lang="de-DE" sz="1000" b="0">
                <a:solidFill>
                  <a:schemeClr val="accent2"/>
                </a:solidFill>
              </a:rPr>
              <a:t>Fertigstellen (2009</a:t>
            </a:r>
            <a:r>
              <a:rPr lang="de-DE" sz="1000">
                <a:solidFill>
                  <a:schemeClr val="accent2"/>
                </a:solidFill>
              </a:rPr>
              <a:t>)</a:t>
            </a:r>
          </a:p>
        </p:txBody>
      </p:sp>
      <p:sp>
        <p:nvSpPr>
          <p:cNvPr id="204857" name="Rectangle 57"/>
          <p:cNvSpPr>
            <a:spLocks noChangeArrowheads="1"/>
          </p:cNvSpPr>
          <p:nvPr/>
        </p:nvSpPr>
        <p:spPr bwMode="auto">
          <a:xfrm>
            <a:off x="7816850" y="605155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sz="1000" b="0">
              <a:solidFill>
                <a:schemeClr val="accent2"/>
              </a:solidFill>
            </a:endParaRPr>
          </a:p>
          <a:p>
            <a:pPr algn="ctr"/>
            <a:r>
              <a:rPr lang="de-DE" sz="1000" b="0">
                <a:solidFill>
                  <a:schemeClr val="accent2"/>
                </a:solidFill>
              </a:rPr>
              <a:t>Schnittstellen</a:t>
            </a:r>
          </a:p>
          <a:p>
            <a:pPr algn="ctr"/>
            <a:r>
              <a:rPr lang="de-DE" sz="1000" b="0">
                <a:solidFill>
                  <a:schemeClr val="accent2"/>
                </a:solidFill>
              </a:rPr>
              <a:t>implementieren</a:t>
            </a:r>
          </a:p>
          <a:p>
            <a:pPr algn="ctr"/>
            <a:endParaRPr lang="de-DE" sz="1000" b="0"/>
          </a:p>
        </p:txBody>
      </p:sp>
      <p:cxnSp>
        <p:nvCxnSpPr>
          <p:cNvPr id="5176" name="AutoShape 58"/>
          <p:cNvCxnSpPr>
            <a:cxnSpLocks noChangeShapeType="1"/>
            <a:endCxn id="204856" idx="1"/>
          </p:cNvCxnSpPr>
          <p:nvPr/>
        </p:nvCxnSpPr>
        <p:spPr bwMode="auto">
          <a:xfrm rot="16200000" flipH="1">
            <a:off x="7505700" y="4394200"/>
            <a:ext cx="381000" cy="2286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7" name="AutoShape 59"/>
          <p:cNvCxnSpPr>
            <a:cxnSpLocks noChangeShapeType="1"/>
            <a:stCxn id="204856" idx="1"/>
            <a:endCxn id="204877" idx="1"/>
          </p:cNvCxnSpPr>
          <p:nvPr/>
        </p:nvCxnSpPr>
        <p:spPr bwMode="auto">
          <a:xfrm rot="10800000" flipH="1" flipV="1">
            <a:off x="7810500" y="4699000"/>
            <a:ext cx="31750" cy="571500"/>
          </a:xfrm>
          <a:prstGeom prst="bentConnector3">
            <a:avLst>
              <a:gd name="adj1" fmla="val -72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8" name="AutoShape 60"/>
          <p:cNvCxnSpPr>
            <a:cxnSpLocks noChangeShapeType="1"/>
            <a:stCxn id="204855" idx="1"/>
            <a:endCxn id="204857" idx="1"/>
          </p:cNvCxnSpPr>
          <p:nvPr/>
        </p:nvCxnSpPr>
        <p:spPr bwMode="auto">
          <a:xfrm rot="10800000" flipH="1" flipV="1">
            <a:off x="7816850" y="5822950"/>
            <a:ext cx="1588" cy="3810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61" name="Rectangle 61">
            <a:hlinkClick r:id="rId22" action="ppaction://hlinksldjump"/>
          </p:cNvPr>
          <p:cNvSpPr>
            <a:spLocks noChangeArrowheads="1"/>
          </p:cNvSpPr>
          <p:nvPr/>
        </p:nvSpPr>
        <p:spPr bwMode="auto">
          <a:xfrm>
            <a:off x="4229100" y="332740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0">
                <a:solidFill>
                  <a:schemeClr val="accent2"/>
                </a:solidFill>
              </a:rPr>
              <a:t>Testdaten erstellen</a:t>
            </a:r>
            <a:r>
              <a:rPr lang="de-DE" sz="1000" b="0"/>
              <a:t> </a:t>
            </a:r>
          </a:p>
        </p:txBody>
      </p:sp>
      <p:cxnSp>
        <p:nvCxnSpPr>
          <p:cNvPr id="5180" name="AutoShape 62"/>
          <p:cNvCxnSpPr>
            <a:cxnSpLocks noChangeShapeType="1"/>
            <a:endCxn id="204820" idx="1"/>
          </p:cNvCxnSpPr>
          <p:nvPr/>
        </p:nvCxnSpPr>
        <p:spPr bwMode="auto">
          <a:xfrm>
            <a:off x="4000500" y="3857625"/>
            <a:ext cx="228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63" name="Text Box 63">
            <a:hlinkClick r:id="rId23" action="ppaction://hlinksldjump"/>
          </p:cNvPr>
          <p:cNvSpPr txBox="1">
            <a:spLocks noChangeArrowheads="1"/>
          </p:cNvSpPr>
          <p:nvPr/>
        </p:nvSpPr>
        <p:spPr bwMode="auto">
          <a:xfrm>
            <a:off x="755650" y="4365625"/>
            <a:ext cx="1219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1000" b="0">
                <a:solidFill>
                  <a:schemeClr val="accent2"/>
                </a:solidFill>
              </a:rPr>
              <a:t>Risiken und Abhängigkeiten</a:t>
            </a:r>
            <a:endParaRPr lang="en-GB" sz="1000" b="0">
              <a:solidFill>
                <a:schemeClr val="accent2"/>
              </a:solidFill>
            </a:endParaRPr>
          </a:p>
        </p:txBody>
      </p:sp>
      <p:sp>
        <p:nvSpPr>
          <p:cNvPr id="5182" name="Text Box 65">
            <a:hlinkClick r:id="rId24" action="ppaction://hlinksldjump"/>
          </p:cNvPr>
          <p:cNvSpPr txBox="1">
            <a:spLocks noChangeArrowheads="1"/>
          </p:cNvSpPr>
          <p:nvPr/>
        </p:nvSpPr>
        <p:spPr bwMode="auto">
          <a:xfrm>
            <a:off x="323850" y="1052513"/>
            <a:ext cx="1739900" cy="7397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400" b="0"/>
              <a:t>Start im Jahr 2000; </a:t>
            </a:r>
          </a:p>
          <a:p>
            <a:r>
              <a:rPr lang="en-US" sz="1400" b="0"/>
              <a:t>Erneuter Start:</a:t>
            </a:r>
          </a:p>
          <a:p>
            <a:r>
              <a:rPr lang="en-US" sz="1400" b="0"/>
              <a:t>Frühjahr 2006</a:t>
            </a:r>
            <a:endParaRPr lang="de-DE" sz="1400" b="0"/>
          </a:p>
        </p:txBody>
      </p:sp>
      <p:sp>
        <p:nvSpPr>
          <p:cNvPr id="5183" name="Line 66"/>
          <p:cNvSpPr>
            <a:spLocks noChangeShapeType="1"/>
          </p:cNvSpPr>
          <p:nvPr/>
        </p:nvSpPr>
        <p:spPr bwMode="auto">
          <a:xfrm>
            <a:off x="2627313" y="2865438"/>
            <a:ext cx="288925" cy="0"/>
          </a:xfrm>
          <a:prstGeom prst="line">
            <a:avLst/>
          </a:prstGeom>
          <a:noFill/>
          <a:ln w="793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69" name="Text Box 69">
            <a:hlinkClick r:id="rId25" action="ppaction://hlinksldjump"/>
          </p:cNvPr>
          <p:cNvSpPr txBox="1">
            <a:spLocks noChangeArrowheads="1"/>
          </p:cNvSpPr>
          <p:nvPr/>
        </p:nvSpPr>
        <p:spPr bwMode="auto">
          <a:xfrm>
            <a:off x="4932363" y="5157788"/>
            <a:ext cx="2384425" cy="527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400"/>
              <a:t>Projektantrag ab 2009 (läuft noch 3 Jahre)</a:t>
            </a:r>
          </a:p>
        </p:txBody>
      </p:sp>
      <p:sp>
        <p:nvSpPr>
          <p:cNvPr id="204870" name="Line 70"/>
          <p:cNvSpPr>
            <a:spLocks noChangeShapeType="1"/>
          </p:cNvSpPr>
          <p:nvPr/>
        </p:nvSpPr>
        <p:spPr bwMode="auto">
          <a:xfrm>
            <a:off x="7308850" y="5373688"/>
            <a:ext cx="503238"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71" name="Text Box 71">
            <a:hlinkClick r:id="rId26" action="ppaction://hlinksldjump"/>
          </p:cNvPr>
          <p:cNvSpPr txBox="1">
            <a:spLocks noChangeArrowheads="1"/>
          </p:cNvSpPr>
          <p:nvPr/>
        </p:nvSpPr>
        <p:spPr bwMode="auto">
          <a:xfrm>
            <a:off x="4932363" y="5876925"/>
            <a:ext cx="1857375" cy="527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400"/>
              <a:t>Folgeprojekte</a:t>
            </a:r>
          </a:p>
          <a:p>
            <a:r>
              <a:rPr lang="en-US" sz="1400"/>
              <a:t>ab 2011</a:t>
            </a:r>
          </a:p>
        </p:txBody>
      </p:sp>
      <p:sp>
        <p:nvSpPr>
          <p:cNvPr id="204872" name="Line 72"/>
          <p:cNvSpPr>
            <a:spLocks noChangeShapeType="1"/>
          </p:cNvSpPr>
          <p:nvPr/>
        </p:nvSpPr>
        <p:spPr bwMode="auto">
          <a:xfrm>
            <a:off x="6804025" y="6092825"/>
            <a:ext cx="10080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73" name="Rectangle 73">
            <a:hlinkClick r:id="rId27" action="ppaction://hlinksldjump"/>
          </p:cNvPr>
          <p:cNvSpPr>
            <a:spLocks noChangeArrowheads="1"/>
          </p:cNvSpPr>
          <p:nvPr/>
        </p:nvSpPr>
        <p:spPr bwMode="auto">
          <a:xfrm>
            <a:off x="6877050" y="6381750"/>
            <a:ext cx="1219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sz="1000" b="0"/>
          </a:p>
          <a:p>
            <a:pPr algn="ctr"/>
            <a:r>
              <a:rPr lang="de-DE" sz="1000" b="0">
                <a:solidFill>
                  <a:schemeClr val="accent2"/>
                </a:solidFill>
              </a:rPr>
              <a:t>Weitere Schulungen</a:t>
            </a:r>
          </a:p>
          <a:p>
            <a:pPr algn="ctr"/>
            <a:endParaRPr lang="de-DE" sz="1000" b="0"/>
          </a:p>
        </p:txBody>
      </p:sp>
      <p:sp>
        <p:nvSpPr>
          <p:cNvPr id="5189" name="Text Box 74">
            <a:hlinkClick r:id="rId28" action="ppaction://hlinksldjump"/>
          </p:cNvPr>
          <p:cNvSpPr txBox="1">
            <a:spLocks noChangeArrowheads="1"/>
          </p:cNvSpPr>
          <p:nvPr/>
        </p:nvSpPr>
        <p:spPr bwMode="auto">
          <a:xfrm>
            <a:off x="323850" y="5397500"/>
            <a:ext cx="220027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600">
                <a:solidFill>
                  <a:srgbClr val="CC3300"/>
                </a:solidFill>
              </a:rPr>
              <a:t>KDS-Vor-Vorführung</a:t>
            </a:r>
          </a:p>
        </p:txBody>
      </p:sp>
      <p:sp>
        <p:nvSpPr>
          <p:cNvPr id="5190" name="Text Box 75">
            <a:hlinkClick r:id="rId29" action="ppaction://hlinksldjump"/>
          </p:cNvPr>
          <p:cNvSpPr txBox="1">
            <a:spLocks noChangeArrowheads="1"/>
          </p:cNvSpPr>
          <p:nvPr/>
        </p:nvSpPr>
        <p:spPr bwMode="auto">
          <a:xfrm>
            <a:off x="323850" y="6118225"/>
            <a:ext cx="1017588"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600">
                <a:solidFill>
                  <a:srgbClr val="CC3300"/>
                </a:solidFill>
              </a:rPr>
              <a:t>Specials</a:t>
            </a:r>
            <a:endParaRPr lang="de-DE" sz="1600">
              <a:solidFill>
                <a:srgbClr val="CC3300"/>
              </a:solidFill>
            </a:endParaRPr>
          </a:p>
        </p:txBody>
      </p:sp>
      <p:sp>
        <p:nvSpPr>
          <p:cNvPr id="5191" name="Text Box 76"/>
          <p:cNvSpPr txBox="1">
            <a:spLocks noChangeArrowheads="1"/>
          </p:cNvSpPr>
          <p:nvPr/>
        </p:nvSpPr>
        <p:spPr bwMode="auto">
          <a:xfrm>
            <a:off x="7380288" y="836613"/>
            <a:ext cx="1330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000" b="0"/>
              <a:t>K. Wittenburg –MDI-</a:t>
            </a:r>
          </a:p>
        </p:txBody>
      </p:sp>
      <p:sp>
        <p:nvSpPr>
          <p:cNvPr id="204877" name="Text Box 77">
            <a:hlinkClick r:id="rId30" action="ppaction://hlinksldjump"/>
          </p:cNvPr>
          <p:cNvSpPr txBox="1">
            <a:spLocks noChangeArrowheads="1"/>
          </p:cNvSpPr>
          <p:nvPr/>
        </p:nvSpPr>
        <p:spPr bwMode="auto">
          <a:xfrm>
            <a:off x="7842250" y="4991100"/>
            <a:ext cx="1187450" cy="55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000" b="0">
                <a:solidFill>
                  <a:schemeClr val="accent2"/>
                </a:solidFill>
              </a:rPr>
              <a:t>Upgrades instal-lieren mit allen Anforderg. 2010</a:t>
            </a:r>
          </a:p>
        </p:txBody>
      </p:sp>
      <p:cxnSp>
        <p:nvCxnSpPr>
          <p:cNvPr id="5193" name="AutoShape 80"/>
          <p:cNvCxnSpPr>
            <a:cxnSpLocks noChangeShapeType="1"/>
            <a:stCxn id="204848" idx="1"/>
            <a:endCxn id="204810" idx="1"/>
          </p:cNvCxnSpPr>
          <p:nvPr/>
        </p:nvCxnSpPr>
        <p:spPr bwMode="auto">
          <a:xfrm rot="10800000" flipH="1" flipV="1">
            <a:off x="2411413" y="3962400"/>
            <a:ext cx="1587" cy="449263"/>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4" name="AutoShape 81"/>
          <p:cNvCxnSpPr>
            <a:cxnSpLocks noChangeShapeType="1"/>
            <a:stCxn id="204841" idx="1"/>
            <a:endCxn id="204839" idx="1"/>
          </p:cNvCxnSpPr>
          <p:nvPr/>
        </p:nvCxnSpPr>
        <p:spPr bwMode="auto">
          <a:xfrm rot="10800000" flipH="1" flipV="1">
            <a:off x="2400300" y="3087688"/>
            <a:ext cx="1588" cy="430212"/>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5" name="AutoShape 82"/>
          <p:cNvCxnSpPr>
            <a:cxnSpLocks noChangeShapeType="1"/>
            <a:stCxn id="204817" idx="1"/>
            <a:endCxn id="204863" idx="1"/>
          </p:cNvCxnSpPr>
          <p:nvPr/>
        </p:nvCxnSpPr>
        <p:spPr bwMode="auto">
          <a:xfrm rot="10800000" flipH="1" flipV="1">
            <a:off x="723900" y="3975100"/>
            <a:ext cx="31750" cy="593725"/>
          </a:xfrm>
          <a:prstGeom prst="bentConnector3">
            <a:avLst>
              <a:gd name="adj1" fmla="val -72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6" name="AutoShape 83"/>
          <p:cNvCxnSpPr>
            <a:cxnSpLocks noChangeShapeType="1"/>
            <a:stCxn id="204877" idx="1"/>
            <a:endCxn id="204855" idx="1"/>
          </p:cNvCxnSpPr>
          <p:nvPr/>
        </p:nvCxnSpPr>
        <p:spPr bwMode="auto">
          <a:xfrm rot="10800000" flipV="1">
            <a:off x="7816850" y="5270500"/>
            <a:ext cx="25400" cy="552450"/>
          </a:xfrm>
          <a:prstGeom prst="bentConnector3">
            <a:avLst>
              <a:gd name="adj1" fmla="val 10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7" name="AutoShape 84"/>
          <p:cNvCxnSpPr>
            <a:cxnSpLocks noChangeShapeType="1"/>
            <a:stCxn id="204873" idx="0"/>
            <a:endCxn id="204857" idx="1"/>
          </p:cNvCxnSpPr>
          <p:nvPr/>
        </p:nvCxnSpPr>
        <p:spPr bwMode="auto">
          <a:xfrm rot="-5400000">
            <a:off x="7562850" y="6127750"/>
            <a:ext cx="177800" cy="3302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04"/>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mph" presetSubtype="1" grpId="0" nodeType="clickEffect">
                                  <p:stCondLst>
                                    <p:cond delay="0"/>
                                  </p:stCondLst>
                                  <p:childTnLst>
                                    <p:set>
                                      <p:cBhvr override="childStyle">
                                        <p:cTn id="6" dur="indefinite"/>
                                        <p:tgtEl>
                                          <p:spTgt spid="204804">
                                            <p:txEl>
                                              <p:charRg st="4294967295" end="4294967295"/>
                                            </p:txEl>
                                          </p:spTgt>
                                        </p:tgtEl>
                                        <p:attrNameLst>
                                          <p:attrName>style.color</p:attrName>
                                        </p:attrNameLst>
                                      </p:cBhvr>
                                      <p:to>
                                        <p:clrVal>
                                          <a:schemeClr val="tx1"/>
                                        </p:clrVal>
                                      </p:to>
                                    </p:set>
                                  </p:childTnLst>
                                </p:cTn>
                              </p:par>
                              <p:par>
                                <p:cTn id="7" presetID="3" presetClass="emph" presetSubtype="2" fill="hold" grpId="0" nodeType="withEffect">
                                  <p:stCondLst>
                                    <p:cond delay="0"/>
                                  </p:stCondLst>
                                  <p:childTnLst>
                                    <p:animClr clrSpc="rgb" dir="cw">
                                      <p:cBhvr override="childStyle">
                                        <p:cTn id="8" dur="500" fill="hold"/>
                                        <p:tgtEl>
                                          <p:spTgt spid="204816"/>
                                        </p:tgtEl>
                                        <p:attrNameLst>
                                          <p:attrName>style.color</p:attrName>
                                        </p:attrNameLst>
                                      </p:cBhvr>
                                      <p:to>
                                        <a:schemeClr val="tx1"/>
                                      </p:to>
                                    </p:animClr>
                                  </p:childTnLst>
                                </p:cTn>
                              </p:par>
                              <p:par>
                                <p:cTn id="9" presetID="3" presetClass="emph" presetSubtype="2" fill="hold" grpId="0" nodeType="withEffect">
                                  <p:stCondLst>
                                    <p:cond delay="0"/>
                                  </p:stCondLst>
                                  <p:childTnLst>
                                    <p:animClr clrSpc="rgb" dir="cw">
                                      <p:cBhvr override="childStyle">
                                        <p:cTn id="10" dur="500" fill="hold"/>
                                        <p:tgtEl>
                                          <p:spTgt spid="204837"/>
                                        </p:tgtEl>
                                        <p:attrNameLst>
                                          <p:attrName>style.color</p:attrName>
                                        </p:attrNameLst>
                                      </p:cBhvr>
                                      <p:to>
                                        <a:schemeClr val="tx1"/>
                                      </p:to>
                                    </p:animClr>
                                  </p:childTnLst>
                                </p:cTn>
                              </p:par>
                              <p:par>
                                <p:cTn id="11" presetID="3" presetClass="emph" presetSubtype="2" fill="hold" grpId="0" nodeType="withEffect">
                                  <p:stCondLst>
                                    <p:cond delay="0"/>
                                  </p:stCondLst>
                                  <p:childTnLst>
                                    <p:animClr clrSpc="rgb" dir="cw">
                                      <p:cBhvr override="childStyle">
                                        <p:cTn id="12" dur="500" fill="hold"/>
                                        <p:tgtEl>
                                          <p:spTgt spid="204817">
                                            <p:txEl>
                                              <p:charRg st="4294967295" end="4294967295"/>
                                            </p:txEl>
                                          </p:spTgt>
                                        </p:tgtEl>
                                        <p:attrNameLst>
                                          <p:attrName>style.color</p:attrName>
                                        </p:attrNameLst>
                                      </p:cBhvr>
                                      <p:to>
                                        <a:schemeClr val="tx1"/>
                                      </p:to>
                                    </p:animClr>
                                  </p:childTnLst>
                                </p:cTn>
                              </p:par>
                              <p:par>
                                <p:cTn id="13" presetID="3" presetClass="emph" presetSubtype="2" fill="hold" grpId="0" nodeType="withEffect">
                                  <p:stCondLst>
                                    <p:cond delay="0"/>
                                  </p:stCondLst>
                                  <p:childTnLst>
                                    <p:animClr clrSpc="rgb" dir="cw">
                                      <p:cBhvr override="childStyle">
                                        <p:cTn id="14" dur="500" fill="hold"/>
                                        <p:tgtEl>
                                          <p:spTgt spid="204863">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04"/>
                  </p:tgtEl>
                </p:cond>
              </p:nextCondLst>
            </p:seq>
            <p:seq concurrent="1" nextAc="seek">
              <p:cTn id="15" restart="whenNotActive" fill="hold" evtFilter="cancelBubble" nodeType="interactiveSeq">
                <p:stCondLst>
                  <p:cond evt="onClick" delay="0">
                    <p:tgtEl>
                      <p:spTgt spid="20480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3" presetClass="emph" presetSubtype="1" grpId="0" nodeType="clickEffect">
                                  <p:stCondLst>
                                    <p:cond delay="0"/>
                                  </p:stCondLst>
                                  <p:childTnLst>
                                    <p:set>
                                      <p:cBhvr override="childStyle">
                                        <p:cTn id="19" dur="indefinite"/>
                                        <p:tgtEl>
                                          <p:spTgt spid="204806">
                                            <p:txEl>
                                              <p:charRg st="4294967295" end="4294967295"/>
                                            </p:txEl>
                                          </p:spTgt>
                                        </p:tgtEl>
                                        <p:attrNameLst>
                                          <p:attrName>style.color</p:attrName>
                                        </p:attrNameLst>
                                      </p:cBhvr>
                                      <p:to>
                                        <p:clrVal>
                                          <a:schemeClr val="tx1"/>
                                        </p:clrVal>
                                      </p:to>
                                    </p:set>
                                  </p:childTnLst>
                                </p:cTn>
                              </p:par>
                              <p:par>
                                <p:cTn id="20" presetID="3" presetClass="emph" presetSubtype="2" fill="hold" grpId="0" nodeType="withEffect">
                                  <p:stCondLst>
                                    <p:cond delay="0"/>
                                  </p:stCondLst>
                                  <p:childTnLst>
                                    <p:animClr clrSpc="rgb" dir="cw">
                                      <p:cBhvr override="childStyle">
                                        <p:cTn id="21" dur="500" fill="hold"/>
                                        <p:tgtEl>
                                          <p:spTgt spid="204847">
                                            <p:txEl>
                                              <p:charRg st="4294967295" end="4294967295"/>
                                            </p:txEl>
                                          </p:spTgt>
                                        </p:tgtEl>
                                        <p:attrNameLst>
                                          <p:attrName>style.color</p:attrName>
                                        </p:attrNameLst>
                                      </p:cBhvr>
                                      <p:to>
                                        <a:schemeClr val="tx1"/>
                                      </p:to>
                                    </p:animClr>
                                  </p:childTnLst>
                                </p:cTn>
                              </p:par>
                              <p:par>
                                <p:cTn id="22" presetID="3" presetClass="emph" presetSubtype="2" fill="hold" grpId="0" nodeType="withEffect">
                                  <p:stCondLst>
                                    <p:cond delay="0"/>
                                  </p:stCondLst>
                                  <p:childTnLst>
                                    <p:animClr clrSpc="rgb" dir="cw">
                                      <p:cBhvr override="childStyle">
                                        <p:cTn id="23" dur="500" fill="hold"/>
                                        <p:tgtEl>
                                          <p:spTgt spid="204810">
                                            <p:txEl>
                                              <p:charRg st="4294967295" end="4294967295"/>
                                            </p:txEl>
                                          </p:spTgt>
                                        </p:tgtEl>
                                        <p:attrNameLst>
                                          <p:attrName>style.color</p:attrName>
                                        </p:attrNameLst>
                                      </p:cBhvr>
                                      <p:to>
                                        <a:schemeClr val="tx1"/>
                                      </p:to>
                                    </p:animClr>
                                  </p:childTnLst>
                                </p:cTn>
                              </p:par>
                              <p:par>
                                <p:cTn id="24" presetID="3" presetClass="emph" presetSubtype="2" fill="hold" grpId="0" nodeType="withEffect">
                                  <p:stCondLst>
                                    <p:cond delay="0"/>
                                  </p:stCondLst>
                                  <p:childTnLst>
                                    <p:animClr clrSpc="rgb" dir="cw">
                                      <p:cBhvr override="childStyle">
                                        <p:cTn id="25" dur="500" fill="hold"/>
                                        <p:tgtEl>
                                          <p:spTgt spid="204848">
                                            <p:txEl>
                                              <p:charRg st="4294967295" end="4294967295"/>
                                            </p:txEl>
                                          </p:spTgt>
                                        </p:tgtEl>
                                        <p:attrNameLst>
                                          <p:attrName>style.color</p:attrName>
                                        </p:attrNameLst>
                                      </p:cBhvr>
                                      <p:to>
                                        <a:schemeClr val="tx1"/>
                                      </p:to>
                                    </p:animClr>
                                  </p:childTnLst>
                                </p:cTn>
                              </p:par>
                              <p:par>
                                <p:cTn id="26" presetID="3" presetClass="emph" presetSubtype="2" fill="hold" grpId="0" nodeType="withEffect">
                                  <p:stCondLst>
                                    <p:cond delay="0"/>
                                  </p:stCondLst>
                                  <p:childTnLst>
                                    <p:animClr clrSpc="rgb" dir="cw">
                                      <p:cBhvr override="childStyle">
                                        <p:cTn id="27" dur="500" fill="hold"/>
                                        <p:tgtEl>
                                          <p:spTgt spid="204839">
                                            <p:txEl>
                                              <p:charRg st="4294967295" end="4294967295"/>
                                            </p:txEl>
                                          </p:spTgt>
                                        </p:tgtEl>
                                        <p:attrNameLst>
                                          <p:attrName>style.color</p:attrName>
                                        </p:attrNameLst>
                                      </p:cBhvr>
                                      <p:to>
                                        <a:schemeClr val="tx1"/>
                                      </p:to>
                                    </p:animClr>
                                  </p:childTnLst>
                                </p:cTn>
                              </p:par>
                              <p:par>
                                <p:cTn id="28" presetID="3" presetClass="emph" presetSubtype="2" fill="hold" grpId="0" nodeType="withEffect">
                                  <p:stCondLst>
                                    <p:cond delay="0"/>
                                  </p:stCondLst>
                                  <p:childTnLst>
                                    <p:animClr clrSpc="rgb" dir="cw">
                                      <p:cBhvr override="childStyle">
                                        <p:cTn id="29" dur="500" fill="hold"/>
                                        <p:tgtEl>
                                          <p:spTgt spid="204841">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06"/>
                  </p:tgtEl>
                </p:cond>
              </p:nextCondLst>
            </p:seq>
            <p:seq concurrent="1" nextAc="seek">
              <p:cTn id="30" restart="whenNotActive" fill="hold" evtFilter="cancelBubble" nodeType="interactiveSeq">
                <p:stCondLst>
                  <p:cond evt="onClick" delay="0">
                    <p:tgtEl>
                      <p:spTgt spid="204805"/>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 presetClass="emph" presetSubtype="1" grpId="0" nodeType="clickEffect">
                                  <p:stCondLst>
                                    <p:cond delay="0"/>
                                  </p:stCondLst>
                                  <p:childTnLst>
                                    <p:set>
                                      <p:cBhvr override="childStyle">
                                        <p:cTn id="34" dur="indefinite"/>
                                        <p:tgtEl>
                                          <p:spTgt spid="204805">
                                            <p:txEl>
                                              <p:charRg st="4294967295" end="4294967295"/>
                                            </p:txEl>
                                          </p:spTgt>
                                        </p:tgtEl>
                                        <p:attrNameLst>
                                          <p:attrName>style.color</p:attrName>
                                        </p:attrNameLst>
                                      </p:cBhvr>
                                      <p:to>
                                        <p:clrVal>
                                          <a:schemeClr val="tx1"/>
                                        </p:clrVal>
                                      </p:to>
                                    </p:set>
                                  </p:childTnLst>
                                </p:cTn>
                              </p:par>
                              <p:par>
                                <p:cTn id="35" presetID="3" presetClass="emph" presetSubtype="1" grpId="0" nodeType="withEffect">
                                  <p:stCondLst>
                                    <p:cond delay="0"/>
                                  </p:stCondLst>
                                  <p:childTnLst>
                                    <p:set>
                                      <p:cBhvr override="childStyle">
                                        <p:cTn id="36" dur="indefinite"/>
                                        <p:tgtEl>
                                          <p:spTgt spid="204813">
                                            <p:txEl>
                                              <p:charRg st="4294967295" end="4294967295"/>
                                            </p:txEl>
                                          </p:spTgt>
                                        </p:tgtEl>
                                        <p:attrNameLst>
                                          <p:attrName>style.color</p:attrName>
                                        </p:attrNameLst>
                                      </p:cBhvr>
                                      <p:to>
                                        <p:clrVal>
                                          <a:schemeClr val="tx1"/>
                                        </p:clrVal>
                                      </p:to>
                                    </p:set>
                                  </p:childTnLst>
                                </p:cTn>
                              </p:par>
                              <p:par>
                                <p:cTn id="37" presetID="3" presetClass="emph" presetSubtype="1" grpId="0" nodeType="withEffect">
                                  <p:stCondLst>
                                    <p:cond delay="0"/>
                                  </p:stCondLst>
                                  <p:childTnLst>
                                    <p:set>
                                      <p:cBhvr override="childStyle">
                                        <p:cTn id="38" dur="indefinite"/>
                                        <p:tgtEl>
                                          <p:spTgt spid="204861">
                                            <p:txEl>
                                              <p:charRg st="4294967295" end="4294967295"/>
                                            </p:txEl>
                                          </p:spTgt>
                                        </p:tgtEl>
                                        <p:attrNameLst>
                                          <p:attrName>style.color</p:attrName>
                                        </p:attrNameLst>
                                      </p:cBhvr>
                                      <p:to>
                                        <p:clrVal>
                                          <a:schemeClr val="tx1"/>
                                        </p:clrVal>
                                      </p:to>
                                    </p:set>
                                  </p:childTnLst>
                                </p:cTn>
                              </p:par>
                              <p:par>
                                <p:cTn id="39" presetID="3" presetClass="emph" presetSubtype="1" grpId="0" nodeType="withEffect">
                                  <p:stCondLst>
                                    <p:cond delay="0"/>
                                  </p:stCondLst>
                                  <p:childTnLst>
                                    <p:set>
                                      <p:cBhvr override="childStyle">
                                        <p:cTn id="40" dur="indefinite"/>
                                        <p:tgtEl>
                                          <p:spTgt spid="204820">
                                            <p:txEl>
                                              <p:charRg st="4294967295" end="4294967295"/>
                                            </p:txEl>
                                          </p:spTgt>
                                        </p:tgtEl>
                                        <p:attrNameLst>
                                          <p:attrName>style.color</p:attrName>
                                        </p:attrNameLst>
                                      </p:cBhvr>
                                      <p:to>
                                        <p:clrVal>
                                          <a:schemeClr val="tx1"/>
                                        </p:clrVal>
                                      </p:to>
                                    </p:set>
                                  </p:childTnLst>
                                </p:cTn>
                              </p:par>
                              <p:par>
                                <p:cTn id="41" presetID="3" presetClass="emph" presetSubtype="1" grpId="0" nodeType="withEffect">
                                  <p:stCondLst>
                                    <p:cond delay="0"/>
                                  </p:stCondLst>
                                  <p:childTnLst>
                                    <p:set>
                                      <p:cBhvr override="childStyle">
                                        <p:cTn id="42" dur="indefinite"/>
                                        <p:tgtEl>
                                          <p:spTgt spid="204843">
                                            <p:txEl>
                                              <p:charRg st="4294967295" end="4294967295"/>
                                            </p:txEl>
                                          </p:spTgt>
                                        </p:tgtEl>
                                        <p:attrNameLst>
                                          <p:attrName>style.color</p:attrName>
                                        </p:attrNameLst>
                                      </p:cBhvr>
                                      <p:to>
                                        <p:clrVal>
                                          <a:schemeClr val="tx1"/>
                                        </p:clrVal>
                                      </p:to>
                                    </p:set>
                                  </p:childTnLst>
                                </p:cTn>
                              </p:par>
                              <p:par>
                                <p:cTn id="43" presetID="3" presetClass="emph" presetSubtype="1" grpId="0" nodeType="withEffect">
                                  <p:stCondLst>
                                    <p:cond delay="0"/>
                                  </p:stCondLst>
                                  <p:childTnLst>
                                    <p:set>
                                      <p:cBhvr override="childStyle">
                                        <p:cTn id="44" dur="indefinite"/>
                                        <p:tgtEl>
                                          <p:spTgt spid="204851">
                                            <p:txEl>
                                              <p:charRg st="4294967295" end="4294967295"/>
                                            </p:txEl>
                                          </p:spTgt>
                                        </p:tgtEl>
                                        <p:attrNameLst>
                                          <p:attrName>style.color</p:attrName>
                                        </p:attrNameLst>
                                      </p:cBhvr>
                                      <p:to>
                                        <p:clrVal>
                                          <a:schemeClr val="tx1"/>
                                        </p:clrVal>
                                      </p:to>
                                    </p:set>
                                  </p:childTnLst>
                                </p:cTn>
                              </p:par>
                            </p:childTnLst>
                          </p:cTn>
                        </p:par>
                      </p:childTnLst>
                    </p:cTn>
                  </p:par>
                </p:childTnLst>
              </p:cTn>
              <p:nextCondLst>
                <p:cond evt="onClick" delay="0">
                  <p:tgtEl>
                    <p:spTgt spid="204805"/>
                  </p:tgtEl>
                </p:cond>
              </p:nextCondLst>
            </p:seq>
            <p:seq concurrent="1" nextAc="seek">
              <p:cTn id="45" restart="whenNotActive" fill="hold" evtFilter="cancelBubble" nodeType="interactiveSeq">
                <p:stCondLst>
                  <p:cond evt="onClick" delay="0">
                    <p:tgtEl>
                      <p:spTgt spid="204821"/>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 presetClass="emph" presetSubtype="1" grpId="0" nodeType="clickEffect">
                                  <p:stCondLst>
                                    <p:cond delay="0"/>
                                  </p:stCondLst>
                                  <p:childTnLst>
                                    <p:set>
                                      <p:cBhvr override="childStyle">
                                        <p:cTn id="49" dur="indefinite"/>
                                        <p:tgtEl>
                                          <p:spTgt spid="204821">
                                            <p:txEl>
                                              <p:charRg st="4294967295" end="4294967295"/>
                                            </p:txEl>
                                          </p:spTgt>
                                        </p:tgtEl>
                                        <p:attrNameLst>
                                          <p:attrName>style.color</p:attrName>
                                        </p:attrNameLst>
                                      </p:cBhvr>
                                      <p:to>
                                        <p:clrVal>
                                          <a:schemeClr val="tx1"/>
                                        </p:clrVal>
                                      </p:to>
                                    </p:set>
                                  </p:childTnLst>
                                </p:cTn>
                              </p:par>
                            </p:childTnLst>
                          </p:cTn>
                        </p:par>
                        <p:par>
                          <p:cTn id="50" fill="hold" nodeType="afterGroup">
                            <p:stCondLst>
                              <p:cond delay="0"/>
                            </p:stCondLst>
                            <p:childTnLst>
                              <p:par>
                                <p:cTn id="51" presetID="3" presetClass="emph" presetSubtype="2" fill="hold" grpId="0" nodeType="afterEffect">
                                  <p:stCondLst>
                                    <p:cond delay="0"/>
                                  </p:stCondLst>
                                  <p:childTnLst>
                                    <p:animClr clrSpc="rgb" dir="cw">
                                      <p:cBhvr override="childStyle">
                                        <p:cTn id="52" dur="500" fill="hold"/>
                                        <p:tgtEl>
                                          <p:spTgt spid="204824">
                                            <p:txEl>
                                              <p:charRg st="4294967295" end="4294967295"/>
                                            </p:txEl>
                                          </p:spTgt>
                                        </p:tgtEl>
                                        <p:attrNameLst>
                                          <p:attrName>style.color</p:attrName>
                                        </p:attrNameLst>
                                      </p:cBhvr>
                                      <p:to>
                                        <a:schemeClr val="tx1"/>
                                      </p:to>
                                    </p:animClr>
                                  </p:childTnLst>
                                </p:cTn>
                              </p:par>
                            </p:childTnLst>
                          </p:cTn>
                        </p:par>
                        <p:par>
                          <p:cTn id="53" fill="hold" nodeType="afterGroup">
                            <p:stCondLst>
                              <p:cond delay="500"/>
                            </p:stCondLst>
                            <p:childTnLst>
                              <p:par>
                                <p:cTn id="54" presetID="3" presetClass="emph" presetSubtype="2" fill="hold" grpId="0" nodeType="afterEffect">
                                  <p:stCondLst>
                                    <p:cond delay="0"/>
                                  </p:stCondLst>
                                  <p:childTnLst>
                                    <p:animClr clrSpc="rgb" dir="cw">
                                      <p:cBhvr override="childStyle">
                                        <p:cTn id="55" dur="500" fill="hold"/>
                                        <p:tgtEl>
                                          <p:spTgt spid="204822"/>
                                        </p:tgtEl>
                                        <p:attrNameLst>
                                          <p:attrName>style.color</p:attrName>
                                        </p:attrNameLst>
                                      </p:cBhvr>
                                      <p:to>
                                        <a:schemeClr val="tx1"/>
                                      </p:to>
                                    </p:animClr>
                                  </p:childTnLst>
                                </p:cTn>
                              </p:par>
                            </p:childTnLst>
                          </p:cTn>
                        </p:par>
                        <p:par>
                          <p:cTn id="56" fill="hold" nodeType="afterGroup">
                            <p:stCondLst>
                              <p:cond delay="1000"/>
                            </p:stCondLst>
                            <p:childTnLst>
                              <p:par>
                                <p:cTn id="57" presetID="3" presetClass="emph" presetSubtype="2" fill="hold" grpId="0" nodeType="afterEffect">
                                  <p:stCondLst>
                                    <p:cond delay="0"/>
                                  </p:stCondLst>
                                  <p:childTnLst>
                                    <p:animClr clrSpc="rgb" dir="cw">
                                      <p:cBhvr override="childStyle">
                                        <p:cTn id="58" dur="500" fill="hold"/>
                                        <p:tgtEl>
                                          <p:spTgt spid="204823"/>
                                        </p:tgtEl>
                                        <p:attrNameLst>
                                          <p:attrName>style.color</p:attrName>
                                        </p:attrNameLst>
                                      </p:cBhvr>
                                      <p:to>
                                        <a:schemeClr val="tx1"/>
                                      </p:to>
                                    </p:animClr>
                                  </p:childTnLst>
                                </p:cTn>
                              </p:par>
                            </p:childTnLst>
                          </p:cTn>
                        </p:par>
                        <p:par>
                          <p:cTn id="59" fill="hold" nodeType="afterGroup">
                            <p:stCondLst>
                              <p:cond delay="1500"/>
                            </p:stCondLst>
                            <p:childTnLst>
                              <p:par>
                                <p:cTn id="60" presetID="3" presetClass="emph" presetSubtype="2" fill="hold" grpId="0" nodeType="afterEffect">
                                  <p:stCondLst>
                                    <p:cond delay="0"/>
                                  </p:stCondLst>
                                  <p:childTnLst>
                                    <p:animClr clrSpc="rgb" dir="cw">
                                      <p:cBhvr override="childStyle">
                                        <p:cTn id="61" dur="500" fill="hold"/>
                                        <p:tgtEl>
                                          <p:spTgt spid="204845"/>
                                        </p:tgtEl>
                                        <p:attrNameLst>
                                          <p:attrName>style.color</p:attrName>
                                        </p:attrNameLst>
                                      </p:cBhvr>
                                      <p:to>
                                        <a:schemeClr val="tx1"/>
                                      </p:to>
                                    </p:animClr>
                                  </p:childTnLst>
                                </p:cTn>
                              </p:par>
                            </p:childTnLst>
                          </p:cTn>
                        </p:par>
                      </p:childTnLst>
                    </p:cTn>
                  </p:par>
                </p:childTnLst>
              </p:cTn>
              <p:nextCondLst>
                <p:cond evt="onClick" delay="0">
                  <p:tgtEl>
                    <p:spTgt spid="204821"/>
                  </p:tgtEl>
                </p:cond>
              </p:nextCondLst>
            </p:seq>
            <p:seq concurrent="1" nextAc="seek">
              <p:cTn id="62" restart="whenNotActive" fill="hold" evtFilter="cancelBubble" nodeType="interactiveSeq">
                <p:stCondLst>
                  <p:cond evt="onClick" delay="0">
                    <p:tgtEl>
                      <p:spTgt spid="20482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mph" presetSubtype="1" grpId="0" nodeType="clickEffect">
                                  <p:stCondLst>
                                    <p:cond delay="0"/>
                                  </p:stCondLst>
                                  <p:childTnLst>
                                    <p:set>
                                      <p:cBhvr override="childStyle">
                                        <p:cTn id="66" dur="indefinite"/>
                                        <p:tgtEl>
                                          <p:spTgt spid="204828"/>
                                        </p:tgtEl>
                                        <p:attrNameLst>
                                          <p:attrName>style.color</p:attrName>
                                        </p:attrNameLst>
                                      </p:cBhvr>
                                      <p:to>
                                        <p:clrVal>
                                          <a:schemeClr val="tx1"/>
                                        </p:clrVal>
                                      </p:to>
                                    </p:set>
                                  </p:childTnLst>
                                </p:cTn>
                              </p:par>
                            </p:childTnLst>
                          </p:cTn>
                        </p:par>
                      </p:childTnLst>
                    </p:cTn>
                  </p:par>
                </p:childTnLst>
              </p:cTn>
              <p:nextCondLst>
                <p:cond evt="onClick" delay="0">
                  <p:tgtEl>
                    <p:spTgt spid="204828"/>
                  </p:tgtEl>
                </p:cond>
              </p:nextCondLst>
            </p:seq>
            <p:seq concurrent="1" nextAc="seek">
              <p:cTn id="67" restart="whenNotActive" fill="hold" evtFilter="cancelBubble" nodeType="interactiveSeq">
                <p:stCondLst>
                  <p:cond evt="onClick" delay="0">
                    <p:tgtEl>
                      <p:spTgt spid="204855"/>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ntr" presetSubtype="0" fill="hold" grpId="0" nodeType="withEffect">
                                  <p:stCondLst>
                                    <p:cond delay="0"/>
                                  </p:stCondLst>
                                  <p:childTnLst>
                                    <p:set>
                                      <p:cBhvr>
                                        <p:cTn id="71" dur="1" fill="hold">
                                          <p:stCondLst>
                                            <p:cond delay="0"/>
                                          </p:stCondLst>
                                        </p:cTn>
                                        <p:tgtEl>
                                          <p:spTgt spid="20486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04870"/>
                                        </p:tgtEl>
                                        <p:attrNameLst>
                                          <p:attrName>style.visibility</p:attrName>
                                        </p:attrNameLst>
                                      </p:cBhvr>
                                      <p:to>
                                        <p:strVal val="visible"/>
                                      </p:to>
                                    </p:set>
                                  </p:childTnLst>
                                </p:cTn>
                              </p:par>
                              <p:par>
                                <p:cTn id="74" presetID="3" presetClass="emph" presetSubtype="2" fill="hold" grpId="0" nodeType="withEffect">
                                  <p:stCondLst>
                                    <p:cond delay="0"/>
                                  </p:stCondLst>
                                  <p:childTnLst>
                                    <p:animClr clrSpc="rgb" dir="cw">
                                      <p:cBhvr override="childStyle">
                                        <p:cTn id="75" dur="2000" fill="hold"/>
                                        <p:tgtEl>
                                          <p:spTgt spid="204855">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55"/>
                  </p:tgtEl>
                </p:cond>
              </p:nextCondLst>
            </p:seq>
            <p:seq concurrent="1" nextAc="seek">
              <p:cTn id="76" restart="whenNotActive" fill="hold" evtFilter="cancelBubble" nodeType="interactiveSeq">
                <p:stCondLst>
                  <p:cond evt="onClick" delay="0">
                    <p:tgtEl>
                      <p:spTgt spid="204857"/>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 presetClass="entr" presetSubtype="0" fill="hold" grpId="0" nodeType="withEffect">
                                  <p:stCondLst>
                                    <p:cond delay="0"/>
                                  </p:stCondLst>
                                  <p:childTnLst>
                                    <p:set>
                                      <p:cBhvr>
                                        <p:cTn id="80" dur="1" fill="hold">
                                          <p:stCondLst>
                                            <p:cond delay="0"/>
                                          </p:stCondLst>
                                        </p:cTn>
                                        <p:tgtEl>
                                          <p:spTgt spid="20487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4872"/>
                                        </p:tgtEl>
                                        <p:attrNameLst>
                                          <p:attrName>style.visibility</p:attrName>
                                        </p:attrNameLst>
                                      </p:cBhvr>
                                      <p:to>
                                        <p:strVal val="visible"/>
                                      </p:to>
                                    </p:set>
                                  </p:childTnLst>
                                </p:cTn>
                              </p:par>
                              <p:par>
                                <p:cTn id="83" presetID="3" presetClass="emph" presetSubtype="2" fill="hold" grpId="0" nodeType="withEffect">
                                  <p:stCondLst>
                                    <p:cond delay="0"/>
                                  </p:stCondLst>
                                  <p:childTnLst>
                                    <p:animClr clrSpc="rgb" dir="cw">
                                      <p:cBhvr override="childStyle">
                                        <p:cTn id="84" dur="2000" fill="hold"/>
                                        <p:tgtEl>
                                          <p:spTgt spid="204857">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57"/>
                  </p:tgtEl>
                </p:cond>
              </p:nextCondLst>
            </p:seq>
            <p:seq concurrent="1" nextAc="seek">
              <p:cTn id="85" restart="whenNotActive" fill="hold" evtFilter="cancelBubble" nodeType="interactiveSeq">
                <p:stCondLst>
                  <p:cond evt="onClick" delay="0">
                    <p:tgtEl>
                      <p:spTgt spid="204873"/>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mph" presetSubtype="2" repeatCount="indefinite" fill="hold" grpId="0" nodeType="clickEffect">
                                  <p:stCondLst>
                                    <p:cond delay="0"/>
                                  </p:stCondLst>
                                  <p:childTnLst>
                                    <p:animClr clrSpc="rgb" dir="cw">
                                      <p:cBhvr override="childStyle">
                                        <p:cTn id="89" dur="2000" fill="hold"/>
                                        <p:tgtEl>
                                          <p:spTgt spid="204873">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73"/>
                  </p:tgtEl>
                </p:cond>
              </p:nextCondLst>
            </p:seq>
            <p:seq concurrent="1" nextAc="seek">
              <p:cTn id="90" restart="whenNotActive" fill="hold" evtFilter="cancelBubble" nodeType="interactiveSeq">
                <p:stCondLst>
                  <p:cond evt="onClick" delay="0">
                    <p:tgtEl>
                      <p:spTgt spid="20485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3" presetClass="emph" presetSubtype="2" fill="hold" grpId="0" nodeType="clickEffect">
                                  <p:stCondLst>
                                    <p:cond delay="0"/>
                                  </p:stCondLst>
                                  <p:childTnLst>
                                    <p:animClr clrSpc="rgb" dir="cw">
                                      <p:cBhvr override="childStyle">
                                        <p:cTn id="94" dur="2000" fill="hold"/>
                                        <p:tgtEl>
                                          <p:spTgt spid="204853">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53"/>
                  </p:tgtEl>
                </p:cond>
              </p:nextCondLst>
            </p:seq>
            <p:seq concurrent="1" nextAc="seek">
              <p:cTn id="95" restart="whenNotActive" fill="hold" evtFilter="cancelBubble" nodeType="interactiveSeq">
                <p:stCondLst>
                  <p:cond evt="onClick" delay="0">
                    <p:tgtEl>
                      <p:spTgt spid="204831"/>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3" presetClass="emph" presetSubtype="2" fill="hold" grpId="0" nodeType="clickEffect">
                                  <p:stCondLst>
                                    <p:cond delay="0"/>
                                  </p:stCondLst>
                                  <p:childTnLst>
                                    <p:animClr clrSpc="rgb" dir="cw">
                                      <p:cBhvr override="childStyle">
                                        <p:cTn id="99" dur="2000" fill="hold"/>
                                        <p:tgtEl>
                                          <p:spTgt spid="204831">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31"/>
                  </p:tgtEl>
                </p:cond>
              </p:nextCondLst>
            </p:seq>
            <p:seq concurrent="1" nextAc="seek">
              <p:cTn id="100" restart="whenNotActive" fill="hold" evtFilter="cancelBubble" nodeType="interactiveSeq">
                <p:stCondLst>
                  <p:cond evt="onClick" delay="0">
                    <p:tgtEl>
                      <p:spTgt spid="20482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3" presetClass="emph" presetSubtype="2" fill="hold" grpId="0" nodeType="clickEffect">
                                  <p:stCondLst>
                                    <p:cond delay="0"/>
                                  </p:stCondLst>
                                  <p:childTnLst>
                                    <p:animClr clrSpc="rgb" dir="cw">
                                      <p:cBhvr override="childStyle">
                                        <p:cTn id="104" dur="2000" fill="hold"/>
                                        <p:tgtEl>
                                          <p:spTgt spid="204829">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29"/>
                  </p:tgtEl>
                </p:cond>
              </p:nextCondLst>
            </p:seq>
            <p:seq concurrent="1" nextAc="seek">
              <p:cTn id="105" restart="whenNotActive" fill="hold" evtFilter="cancelBubble" nodeType="interactiveSeq">
                <p:stCondLst>
                  <p:cond evt="onClick" delay="0">
                    <p:tgtEl>
                      <p:spTgt spid="20485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3" presetClass="emph" presetSubtype="2" fill="hold" grpId="0" nodeType="clickEffect">
                                  <p:stCondLst>
                                    <p:cond delay="0"/>
                                  </p:stCondLst>
                                  <p:childTnLst>
                                    <p:animClr clrSpc="rgb" dir="cw">
                                      <p:cBhvr override="childStyle">
                                        <p:cTn id="109" dur="2000" fill="hold"/>
                                        <p:tgtEl>
                                          <p:spTgt spid="204856">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56"/>
                  </p:tgtEl>
                </p:cond>
              </p:nextCondLst>
            </p:seq>
            <p:seq concurrent="1" nextAc="seek">
              <p:cTn id="110" restart="whenNotActive" fill="hold" evtFilter="cancelBubble" nodeType="interactiveSeq">
                <p:stCondLst>
                  <p:cond evt="onClick" delay="0">
                    <p:tgtEl>
                      <p:spTgt spid="20487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3" presetClass="emph" presetSubtype="2" fill="hold" grpId="0" nodeType="clickEffect">
                                  <p:stCondLst>
                                    <p:cond delay="0"/>
                                  </p:stCondLst>
                                  <p:childTnLst>
                                    <p:animClr clrSpc="rgb" dir="cw">
                                      <p:cBhvr override="childStyle">
                                        <p:cTn id="114" dur="2000" fill="hold"/>
                                        <p:tgtEl>
                                          <p:spTgt spid="204877">
                                            <p:txEl>
                                              <p:charRg st="4294967295" end="4294967295"/>
                                            </p:txEl>
                                          </p:spTgt>
                                        </p:tgtEl>
                                        <p:attrNameLst>
                                          <p:attrName>style.color</p:attrName>
                                        </p:attrNameLst>
                                      </p:cBhvr>
                                      <p:to>
                                        <a:schemeClr val="tx1"/>
                                      </p:to>
                                    </p:animClr>
                                  </p:childTnLst>
                                </p:cTn>
                              </p:par>
                            </p:childTnLst>
                          </p:cTn>
                        </p:par>
                      </p:childTnLst>
                    </p:cTn>
                  </p:par>
                </p:childTnLst>
              </p:cTn>
              <p:nextCondLst>
                <p:cond evt="onClick" delay="0">
                  <p:tgtEl>
                    <p:spTgt spid="204877"/>
                  </p:tgtEl>
                </p:cond>
              </p:nextCondLst>
            </p:seq>
          </p:childTnLst>
        </p:cTn>
      </p:par>
    </p:tnLst>
    <p:bldLst>
      <p:bldP spid="204804" grpId="0"/>
      <p:bldP spid="204805" grpId="0"/>
      <p:bldP spid="204806" grpId="0"/>
      <p:bldP spid="204810" grpId="0"/>
      <p:bldP spid="204813" grpId="0"/>
      <p:bldP spid="204816" grpId="0" animBg="1"/>
      <p:bldP spid="204817" grpId="0"/>
      <p:bldP spid="204820" grpId="0"/>
      <p:bldP spid="204821" grpId="0"/>
      <p:bldP spid="204822" grpId="0" animBg="1"/>
      <p:bldP spid="204823" grpId="0" animBg="1"/>
      <p:bldP spid="204824" grpId="0"/>
      <p:bldP spid="204828" grpId="0" animBg="1"/>
      <p:bldP spid="204829" grpId="0"/>
      <p:bldP spid="204831" grpId="0"/>
      <p:bldP spid="204837" grpId="0" animBg="1"/>
      <p:bldP spid="204839" grpId="0"/>
      <p:bldP spid="204841" grpId="0"/>
      <p:bldP spid="204843" grpId="0"/>
      <p:bldP spid="204845" grpId="0" animBg="1"/>
      <p:bldP spid="204847" grpId="0"/>
      <p:bldP spid="204848" grpId="0"/>
      <p:bldP spid="204851" grpId="0"/>
      <p:bldP spid="204853" grpId="0"/>
      <p:bldP spid="204855" grpId="0"/>
      <p:bldP spid="204856" grpId="0"/>
      <p:bldP spid="204857" grpId="0"/>
      <p:bldP spid="204861" grpId="0"/>
      <p:bldP spid="204863" grpId="0"/>
      <p:bldP spid="204869" grpId="0" animBg="1"/>
      <p:bldP spid="204870" grpId="0" animBg="1"/>
      <p:bldP spid="204871" grpId="0" animBg="1"/>
      <p:bldP spid="204872" grpId="0" animBg="1"/>
      <p:bldP spid="204873" grpId="0"/>
      <p:bldP spid="2048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5605463"/>
            <a:ext cx="4211637"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8" name="AutoShape 6">
            <a:hlinkClick r:id="" action="ppaction://hlinkshowjump?jump=firstslide" highlightClick="1"/>
          </p:cNvPr>
          <p:cNvSpPr>
            <a:spLocks noChangeArrowheads="1"/>
          </p:cNvSpPr>
          <p:nvPr/>
        </p:nvSpPr>
        <p:spPr bwMode="auto">
          <a:xfrm>
            <a:off x="7885113" y="6308725"/>
            <a:ext cx="357187"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9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54563"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0"/>
            <a:ext cx="428625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Text Box 10"/>
          <p:cNvSpPr txBox="1">
            <a:spLocks noChangeArrowheads="1"/>
          </p:cNvSpPr>
          <p:nvPr/>
        </p:nvSpPr>
        <p:spPr bwMode="auto">
          <a:xfrm>
            <a:off x="376238" y="5727700"/>
            <a:ext cx="3976687"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2000">
                <a:solidFill>
                  <a:srgbClr val="FF0000"/>
                </a:solidFill>
              </a:rPr>
              <a:t>Aus allen Nutzeranforderungen</a:t>
            </a:r>
            <a:br>
              <a:rPr lang="en-US" sz="2000">
                <a:solidFill>
                  <a:srgbClr val="FF0000"/>
                </a:solidFill>
              </a:rPr>
            </a:br>
            <a:r>
              <a:rPr lang="en-US" sz="2000">
                <a:solidFill>
                  <a:srgbClr val="FF0000"/>
                </a:solidFill>
              </a:rPr>
              <a:t>wurde zusammen mit FNT eine</a:t>
            </a:r>
            <a:br>
              <a:rPr lang="en-US" sz="2000">
                <a:solidFill>
                  <a:srgbClr val="FF0000"/>
                </a:solidFill>
              </a:rPr>
            </a:br>
            <a:r>
              <a:rPr lang="en-US" sz="2000">
                <a:solidFill>
                  <a:srgbClr val="FF0000"/>
                </a:solidFill>
              </a:rPr>
              <a:t>Feinspezifikation erstellt.</a:t>
            </a:r>
            <a:endParaRPr lang="de-DE"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4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620713"/>
            <a:ext cx="5114925"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4"/>
          <p:cNvSpPr>
            <a:spLocks noChangeArrowheads="1"/>
          </p:cNvSpPr>
          <p:nvPr/>
        </p:nvSpPr>
        <p:spPr bwMode="auto">
          <a:xfrm>
            <a:off x="3324225" y="1125538"/>
            <a:ext cx="1960563" cy="423862"/>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46800" rIns="18000" bIns="46800" anchor="ctr">
            <a:spAutoFit/>
          </a:bodyPr>
          <a:lstStyle/>
          <a:p>
            <a:pPr algn="ctr" eaLnBrk="1" hangingPunct="1"/>
            <a:r>
              <a:rPr lang="de-DE" sz="1800">
                <a:latin typeface="Tahoma" pitchFamily="34" charset="0"/>
              </a:rPr>
              <a:t>Systemmanager</a:t>
            </a:r>
          </a:p>
        </p:txBody>
      </p:sp>
      <p:sp>
        <p:nvSpPr>
          <p:cNvPr id="44035" name="AutoShape 5"/>
          <p:cNvSpPr>
            <a:spLocks noChangeArrowheads="1"/>
          </p:cNvSpPr>
          <p:nvPr/>
        </p:nvSpPr>
        <p:spPr bwMode="auto">
          <a:xfrm>
            <a:off x="439738" y="2630488"/>
            <a:ext cx="2503487" cy="352425"/>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eaLnBrk="1" hangingPunct="1"/>
            <a:r>
              <a:rPr lang="de-DE" sz="1400">
                <a:latin typeface="Tahoma" pitchFamily="34" charset="0"/>
              </a:rPr>
              <a:t>Anwender</a:t>
            </a:r>
            <a:endParaRPr lang="en-GB" sz="1400" b="0">
              <a:latin typeface="Tahoma" pitchFamily="34" charset="0"/>
            </a:endParaRPr>
          </a:p>
        </p:txBody>
      </p:sp>
      <p:sp>
        <p:nvSpPr>
          <p:cNvPr id="44036" name="AutoShape 6"/>
          <p:cNvSpPr>
            <a:spLocks noChangeArrowheads="1"/>
          </p:cNvSpPr>
          <p:nvPr/>
        </p:nvSpPr>
        <p:spPr bwMode="auto">
          <a:xfrm>
            <a:off x="5641975" y="2630488"/>
            <a:ext cx="2216150" cy="352425"/>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eaLnBrk="1" hangingPunct="1"/>
            <a:r>
              <a:rPr lang="de-DE" sz="1400">
                <a:latin typeface="Tahoma" pitchFamily="34" charset="0"/>
              </a:rPr>
              <a:t>Systemexperte</a:t>
            </a:r>
            <a:endParaRPr lang="en-GB" sz="1400" b="0">
              <a:latin typeface="Tahoma" pitchFamily="34" charset="0"/>
            </a:endParaRPr>
          </a:p>
        </p:txBody>
      </p:sp>
      <p:sp>
        <p:nvSpPr>
          <p:cNvPr id="44037" name="AutoShape 7"/>
          <p:cNvSpPr>
            <a:spLocks noChangeArrowheads="1"/>
          </p:cNvSpPr>
          <p:nvPr/>
        </p:nvSpPr>
        <p:spPr bwMode="auto">
          <a:xfrm>
            <a:off x="712788" y="4729163"/>
            <a:ext cx="2501900" cy="30321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eaLnBrk="1" hangingPunct="1"/>
            <a:r>
              <a:rPr lang="de-DE" sz="1200" b="0">
                <a:latin typeface="Tahoma" pitchFamily="34" charset="0"/>
              </a:rPr>
              <a:t>Planer</a:t>
            </a:r>
            <a:endParaRPr lang="en-GB" sz="1200" b="0">
              <a:latin typeface="Tahoma" pitchFamily="34" charset="0"/>
            </a:endParaRPr>
          </a:p>
        </p:txBody>
      </p:sp>
      <p:sp>
        <p:nvSpPr>
          <p:cNvPr id="44038" name="AutoShape 8"/>
          <p:cNvSpPr>
            <a:spLocks noChangeArrowheads="1"/>
          </p:cNvSpPr>
          <p:nvPr/>
        </p:nvSpPr>
        <p:spPr bwMode="auto">
          <a:xfrm>
            <a:off x="731838" y="5643563"/>
            <a:ext cx="2495550" cy="228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Infonutzer</a:t>
            </a:r>
            <a:endParaRPr lang="en-GB" sz="1200" b="0">
              <a:latin typeface="Tahoma" pitchFamily="34" charset="0"/>
            </a:endParaRPr>
          </a:p>
        </p:txBody>
      </p:sp>
      <p:sp>
        <p:nvSpPr>
          <p:cNvPr id="44039" name="AutoShape 9"/>
          <p:cNvSpPr>
            <a:spLocks noChangeArrowheads="1"/>
          </p:cNvSpPr>
          <p:nvPr/>
        </p:nvSpPr>
        <p:spPr bwMode="auto">
          <a:xfrm>
            <a:off x="731838" y="5162550"/>
            <a:ext cx="2466975" cy="30321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eaLnBrk="1" hangingPunct="1"/>
            <a:r>
              <a:rPr lang="de-DE" sz="1200" b="0">
                <a:latin typeface="Tahoma" pitchFamily="34" charset="0"/>
              </a:rPr>
              <a:t>Kabelverleger</a:t>
            </a:r>
            <a:endParaRPr lang="en-GB" sz="1200" b="0">
              <a:latin typeface="Tahoma" pitchFamily="34" charset="0"/>
            </a:endParaRPr>
          </a:p>
        </p:txBody>
      </p:sp>
      <p:sp>
        <p:nvSpPr>
          <p:cNvPr id="44040" name="AutoShape 10"/>
          <p:cNvSpPr>
            <a:spLocks noChangeArrowheads="1"/>
          </p:cNvSpPr>
          <p:nvPr/>
        </p:nvSpPr>
        <p:spPr bwMode="auto">
          <a:xfrm>
            <a:off x="3044825" y="3013075"/>
            <a:ext cx="2520950" cy="352425"/>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eaLnBrk="1" hangingPunct="1"/>
            <a:r>
              <a:rPr lang="de-DE" sz="1400">
                <a:latin typeface="Tahoma" pitchFamily="34" charset="0"/>
              </a:rPr>
              <a:t>1st-Level-Support</a:t>
            </a:r>
            <a:endParaRPr lang="en-GB" sz="1400">
              <a:latin typeface="Tahoma" pitchFamily="34" charset="0"/>
            </a:endParaRPr>
          </a:p>
        </p:txBody>
      </p:sp>
      <p:sp>
        <p:nvSpPr>
          <p:cNvPr id="44041" name="AutoShape 11"/>
          <p:cNvSpPr>
            <a:spLocks noChangeArrowheads="1"/>
          </p:cNvSpPr>
          <p:nvPr/>
        </p:nvSpPr>
        <p:spPr bwMode="auto">
          <a:xfrm>
            <a:off x="4284663" y="3848100"/>
            <a:ext cx="2097087" cy="30956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Einweisungsverantwortlicher</a:t>
            </a:r>
            <a:endParaRPr lang="en-GB" sz="1200" b="0">
              <a:latin typeface="Tahoma" pitchFamily="34" charset="0"/>
            </a:endParaRPr>
          </a:p>
        </p:txBody>
      </p:sp>
      <p:sp>
        <p:nvSpPr>
          <p:cNvPr id="44042" name="AutoShape 12"/>
          <p:cNvSpPr>
            <a:spLocks noChangeArrowheads="1"/>
          </p:cNvSpPr>
          <p:nvPr/>
        </p:nvSpPr>
        <p:spPr bwMode="auto">
          <a:xfrm>
            <a:off x="4284663" y="5211763"/>
            <a:ext cx="2014537" cy="30956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Lokationsverantwortlicher</a:t>
            </a:r>
            <a:endParaRPr lang="en-GB" sz="1200" b="0">
              <a:latin typeface="Tahoma" pitchFamily="34" charset="0"/>
            </a:endParaRPr>
          </a:p>
        </p:txBody>
      </p:sp>
      <p:sp>
        <p:nvSpPr>
          <p:cNvPr id="44043" name="AutoShape 13"/>
          <p:cNvSpPr>
            <a:spLocks noChangeArrowheads="1"/>
          </p:cNvSpPr>
          <p:nvPr/>
        </p:nvSpPr>
        <p:spPr bwMode="auto">
          <a:xfrm>
            <a:off x="4284663" y="4508500"/>
            <a:ext cx="2047875" cy="30956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Schulungsverantwortlicher</a:t>
            </a:r>
            <a:endParaRPr lang="en-GB" sz="1200" b="0">
              <a:latin typeface="Tahoma" pitchFamily="34" charset="0"/>
            </a:endParaRPr>
          </a:p>
        </p:txBody>
      </p:sp>
      <p:sp>
        <p:nvSpPr>
          <p:cNvPr id="44044" name="AutoShape 14"/>
          <p:cNvSpPr>
            <a:spLocks noChangeArrowheads="1"/>
          </p:cNvSpPr>
          <p:nvPr/>
        </p:nvSpPr>
        <p:spPr bwMode="auto">
          <a:xfrm>
            <a:off x="4284663" y="5859463"/>
            <a:ext cx="2016125" cy="31591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Dokumentations-verantwortlicher</a:t>
            </a:r>
            <a:endParaRPr lang="en-GB" sz="1200" b="0">
              <a:latin typeface="Tahoma" pitchFamily="34" charset="0"/>
            </a:endParaRPr>
          </a:p>
        </p:txBody>
      </p:sp>
      <p:cxnSp>
        <p:nvCxnSpPr>
          <p:cNvPr id="44045" name="AutoShape 15"/>
          <p:cNvCxnSpPr>
            <a:cxnSpLocks noChangeShapeType="1"/>
            <a:stCxn id="44036" idx="0"/>
            <a:endCxn id="44034" idx="2"/>
          </p:cNvCxnSpPr>
          <p:nvPr/>
        </p:nvCxnSpPr>
        <p:spPr bwMode="auto">
          <a:xfrm rot="5400000" flipH="1">
            <a:off x="4999831" y="867569"/>
            <a:ext cx="1055688" cy="2444750"/>
          </a:xfrm>
          <a:prstGeom prst="bentConnector3">
            <a:avLst>
              <a:gd name="adj1" fmla="val 4992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6" name="AutoShape 16"/>
          <p:cNvCxnSpPr>
            <a:cxnSpLocks noChangeShapeType="1"/>
            <a:stCxn id="44034" idx="2"/>
            <a:endCxn id="44035" idx="0"/>
          </p:cNvCxnSpPr>
          <p:nvPr/>
        </p:nvCxnSpPr>
        <p:spPr bwMode="auto">
          <a:xfrm rot="5400000">
            <a:off x="2470944" y="783431"/>
            <a:ext cx="1055688" cy="2613025"/>
          </a:xfrm>
          <a:prstGeom prst="bentConnector3">
            <a:avLst>
              <a:gd name="adj1" fmla="val 4992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47" name="AutoShape 17"/>
          <p:cNvSpPr>
            <a:spLocks noChangeArrowheads="1"/>
          </p:cNvSpPr>
          <p:nvPr/>
        </p:nvSpPr>
        <p:spPr bwMode="auto">
          <a:xfrm rot="10800000" flipV="1">
            <a:off x="684213" y="4298950"/>
            <a:ext cx="2535237" cy="30321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eaLnBrk="1" hangingPunct="1"/>
            <a:r>
              <a:rPr lang="de-DE" sz="1200" b="0">
                <a:latin typeface="Tahoma" pitchFamily="34" charset="0"/>
              </a:rPr>
              <a:t>KDS-Gruppenadministrator</a:t>
            </a:r>
            <a:endParaRPr lang="en-GB" sz="1200" b="0">
              <a:latin typeface="Tahoma" pitchFamily="34" charset="0"/>
            </a:endParaRPr>
          </a:p>
        </p:txBody>
      </p:sp>
      <p:sp>
        <p:nvSpPr>
          <p:cNvPr id="44048" name="AutoShape 18"/>
          <p:cNvSpPr>
            <a:spLocks noChangeArrowheads="1"/>
          </p:cNvSpPr>
          <p:nvPr/>
        </p:nvSpPr>
        <p:spPr bwMode="auto">
          <a:xfrm>
            <a:off x="4284663" y="6381750"/>
            <a:ext cx="2016125" cy="30321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eaLnBrk="1" hangingPunct="1"/>
            <a:r>
              <a:rPr lang="de-DE" sz="1200" b="0">
                <a:latin typeface="Tahoma" pitchFamily="34" charset="0"/>
              </a:rPr>
              <a:t>KDS-Zonenverantwortlicher</a:t>
            </a:r>
            <a:endParaRPr lang="en-GB" sz="1200" b="0">
              <a:latin typeface="Tahoma" pitchFamily="34" charset="0"/>
            </a:endParaRPr>
          </a:p>
        </p:txBody>
      </p:sp>
      <p:sp>
        <p:nvSpPr>
          <p:cNvPr id="44049" name="AutoShape 19"/>
          <p:cNvSpPr>
            <a:spLocks noChangeArrowheads="1"/>
          </p:cNvSpPr>
          <p:nvPr/>
        </p:nvSpPr>
        <p:spPr bwMode="auto">
          <a:xfrm>
            <a:off x="7069138" y="3851275"/>
            <a:ext cx="1997075" cy="3175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Sys.-Exp. Web-Server</a:t>
            </a:r>
            <a:endParaRPr lang="en-GB" sz="1200" b="0">
              <a:latin typeface="Tahoma" pitchFamily="34" charset="0"/>
            </a:endParaRPr>
          </a:p>
        </p:txBody>
      </p:sp>
      <p:sp>
        <p:nvSpPr>
          <p:cNvPr id="44050" name="AutoShape 20"/>
          <p:cNvSpPr>
            <a:spLocks noChangeArrowheads="1"/>
          </p:cNvSpPr>
          <p:nvPr/>
        </p:nvSpPr>
        <p:spPr bwMode="auto">
          <a:xfrm>
            <a:off x="7170738" y="4502150"/>
            <a:ext cx="1895475" cy="3238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Sys.-Exp. Applikations-Server</a:t>
            </a:r>
            <a:endParaRPr lang="en-GB" sz="1200" b="0">
              <a:latin typeface="Tahoma" pitchFamily="34" charset="0"/>
            </a:endParaRPr>
          </a:p>
        </p:txBody>
      </p:sp>
      <p:sp>
        <p:nvSpPr>
          <p:cNvPr id="44051" name="AutoShape 21"/>
          <p:cNvSpPr>
            <a:spLocks noChangeArrowheads="1"/>
          </p:cNvSpPr>
          <p:nvPr/>
        </p:nvSpPr>
        <p:spPr bwMode="auto">
          <a:xfrm>
            <a:off x="7164388" y="5203825"/>
            <a:ext cx="1901825" cy="32543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Sys.-Exp. Lizenz-Server</a:t>
            </a:r>
            <a:endParaRPr lang="en-GB" sz="1200" b="0">
              <a:latin typeface="Tahoma" pitchFamily="34" charset="0"/>
            </a:endParaRPr>
          </a:p>
        </p:txBody>
      </p:sp>
      <p:sp>
        <p:nvSpPr>
          <p:cNvPr id="44052" name="AutoShape 22"/>
          <p:cNvSpPr>
            <a:spLocks noChangeArrowheads="1"/>
          </p:cNvSpPr>
          <p:nvPr/>
        </p:nvSpPr>
        <p:spPr bwMode="auto">
          <a:xfrm>
            <a:off x="7164388" y="5848350"/>
            <a:ext cx="1901825" cy="32543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lstStyle/>
          <a:p>
            <a:pPr algn="ctr" eaLnBrk="1" hangingPunct="1"/>
            <a:r>
              <a:rPr lang="de-DE" sz="1200" b="0">
                <a:latin typeface="Tahoma" pitchFamily="34" charset="0"/>
              </a:rPr>
              <a:t>Sys.-Exp. Datenbank</a:t>
            </a:r>
            <a:endParaRPr lang="en-GB" sz="1200" b="0">
              <a:latin typeface="Tahoma" pitchFamily="34" charset="0"/>
            </a:endParaRPr>
          </a:p>
        </p:txBody>
      </p:sp>
      <p:cxnSp>
        <p:nvCxnSpPr>
          <p:cNvPr id="44053" name="AutoShape 23"/>
          <p:cNvCxnSpPr>
            <a:cxnSpLocks noChangeShapeType="1"/>
            <a:stCxn id="44034" idx="2"/>
            <a:endCxn id="44040" idx="0"/>
          </p:cNvCxnSpPr>
          <p:nvPr/>
        </p:nvCxnSpPr>
        <p:spPr bwMode="auto">
          <a:xfrm rot="5400000">
            <a:off x="3586162" y="2281238"/>
            <a:ext cx="143827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4" name="AutoShape 24"/>
          <p:cNvCxnSpPr>
            <a:cxnSpLocks noChangeShapeType="1"/>
            <a:stCxn id="44036" idx="2"/>
            <a:endCxn id="44041" idx="3"/>
          </p:cNvCxnSpPr>
          <p:nvPr/>
        </p:nvCxnSpPr>
        <p:spPr bwMode="auto">
          <a:xfrm rot="5400000">
            <a:off x="6061869" y="3315494"/>
            <a:ext cx="1008062" cy="3683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5" name="AutoShape 25"/>
          <p:cNvCxnSpPr>
            <a:cxnSpLocks noChangeShapeType="1"/>
            <a:stCxn id="44036" idx="2"/>
            <a:endCxn id="44049" idx="1"/>
          </p:cNvCxnSpPr>
          <p:nvPr/>
        </p:nvCxnSpPr>
        <p:spPr bwMode="auto">
          <a:xfrm rot="16200000" flipH="1">
            <a:off x="6402388" y="3343275"/>
            <a:ext cx="1014412" cy="31908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6" name="AutoShape 26"/>
          <p:cNvCxnSpPr>
            <a:cxnSpLocks noChangeShapeType="1"/>
            <a:stCxn id="44036" idx="2"/>
            <a:endCxn id="44043" idx="3"/>
          </p:cNvCxnSpPr>
          <p:nvPr/>
        </p:nvCxnSpPr>
        <p:spPr bwMode="auto">
          <a:xfrm rot="5400000">
            <a:off x="5707063" y="3621088"/>
            <a:ext cx="1668462" cy="41751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7" name="AutoShape 27"/>
          <p:cNvCxnSpPr>
            <a:cxnSpLocks noChangeShapeType="1"/>
            <a:stCxn id="44036" idx="2"/>
            <a:endCxn id="44042" idx="3"/>
          </p:cNvCxnSpPr>
          <p:nvPr/>
        </p:nvCxnSpPr>
        <p:spPr bwMode="auto">
          <a:xfrm rot="5400000">
            <a:off x="5338762" y="3956051"/>
            <a:ext cx="2371725" cy="45085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8" name="AutoShape 28"/>
          <p:cNvCxnSpPr>
            <a:cxnSpLocks noChangeShapeType="1"/>
            <a:stCxn id="44036" idx="2"/>
            <a:endCxn id="44044" idx="3"/>
          </p:cNvCxnSpPr>
          <p:nvPr/>
        </p:nvCxnSpPr>
        <p:spPr bwMode="auto">
          <a:xfrm rot="5400000">
            <a:off x="5014119" y="4282282"/>
            <a:ext cx="3022600" cy="44926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9" name="AutoShape 29"/>
          <p:cNvCxnSpPr>
            <a:cxnSpLocks noChangeShapeType="1"/>
            <a:stCxn id="44036" idx="2"/>
            <a:endCxn id="44050" idx="1"/>
          </p:cNvCxnSpPr>
          <p:nvPr/>
        </p:nvCxnSpPr>
        <p:spPr bwMode="auto">
          <a:xfrm rot="16200000" flipH="1">
            <a:off x="6126163" y="3619500"/>
            <a:ext cx="1668462" cy="42068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0" name="AutoShape 30"/>
          <p:cNvCxnSpPr>
            <a:cxnSpLocks noChangeShapeType="1"/>
            <a:stCxn id="44036" idx="2"/>
            <a:endCxn id="44051" idx="1"/>
          </p:cNvCxnSpPr>
          <p:nvPr/>
        </p:nvCxnSpPr>
        <p:spPr bwMode="auto">
          <a:xfrm rot="16200000" flipH="1">
            <a:off x="5771356" y="3974307"/>
            <a:ext cx="2371725" cy="41433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1" name="AutoShape 31"/>
          <p:cNvCxnSpPr>
            <a:cxnSpLocks noChangeShapeType="1"/>
            <a:stCxn id="44036" idx="2"/>
            <a:endCxn id="44052" idx="1"/>
          </p:cNvCxnSpPr>
          <p:nvPr/>
        </p:nvCxnSpPr>
        <p:spPr bwMode="auto">
          <a:xfrm rot="16200000" flipH="1">
            <a:off x="5449094" y="4296569"/>
            <a:ext cx="3016250" cy="41433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2" name="AutoShape 32"/>
          <p:cNvCxnSpPr>
            <a:cxnSpLocks noChangeShapeType="1"/>
            <a:stCxn id="44035" idx="2"/>
            <a:endCxn id="44047" idx="3"/>
          </p:cNvCxnSpPr>
          <p:nvPr/>
        </p:nvCxnSpPr>
        <p:spPr bwMode="auto">
          <a:xfrm rot="5400000">
            <a:off x="461169" y="3218657"/>
            <a:ext cx="1454150" cy="1008062"/>
          </a:xfrm>
          <a:prstGeom prst="bentConnector4">
            <a:avLst>
              <a:gd name="adj1" fmla="val 31329"/>
              <a:gd name="adj2" fmla="val 12409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3" name="AutoShape 33"/>
          <p:cNvCxnSpPr>
            <a:cxnSpLocks noChangeShapeType="1"/>
            <a:stCxn id="44036" idx="2"/>
            <a:endCxn id="44048" idx="3"/>
          </p:cNvCxnSpPr>
          <p:nvPr/>
        </p:nvCxnSpPr>
        <p:spPr bwMode="auto">
          <a:xfrm rot="5400000">
            <a:off x="4756150" y="4540251"/>
            <a:ext cx="3538537" cy="44926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4" name="AutoShape 34"/>
          <p:cNvCxnSpPr>
            <a:cxnSpLocks noChangeShapeType="1"/>
            <a:stCxn id="44035" idx="2"/>
            <a:endCxn id="44038" idx="1"/>
          </p:cNvCxnSpPr>
          <p:nvPr/>
        </p:nvCxnSpPr>
        <p:spPr bwMode="auto">
          <a:xfrm rot="5400000">
            <a:off x="-169068" y="3896519"/>
            <a:ext cx="2762250" cy="960437"/>
          </a:xfrm>
          <a:prstGeom prst="bentConnector4">
            <a:avLst>
              <a:gd name="adj1" fmla="val 16491"/>
              <a:gd name="adj2" fmla="val 13024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5" name="AutoShape 35"/>
          <p:cNvCxnSpPr>
            <a:cxnSpLocks noChangeShapeType="1"/>
            <a:stCxn id="44035" idx="2"/>
            <a:endCxn id="44039" idx="1"/>
          </p:cNvCxnSpPr>
          <p:nvPr/>
        </p:nvCxnSpPr>
        <p:spPr bwMode="auto">
          <a:xfrm rot="5400000">
            <a:off x="52388" y="3675063"/>
            <a:ext cx="2319337" cy="960437"/>
          </a:xfrm>
          <a:prstGeom prst="bentConnector4">
            <a:avLst>
              <a:gd name="adj1" fmla="val 19574"/>
              <a:gd name="adj2" fmla="val 13041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6" name="AutoShape 36"/>
          <p:cNvCxnSpPr>
            <a:cxnSpLocks noChangeShapeType="1"/>
            <a:stCxn id="44035" idx="2"/>
            <a:endCxn id="44037" idx="1"/>
          </p:cNvCxnSpPr>
          <p:nvPr/>
        </p:nvCxnSpPr>
        <p:spPr bwMode="auto">
          <a:xfrm rot="5400000">
            <a:off x="259557" y="3448844"/>
            <a:ext cx="1885950" cy="979487"/>
          </a:xfrm>
          <a:prstGeom prst="bentConnector4">
            <a:avLst>
              <a:gd name="adj1" fmla="val 24241"/>
              <a:gd name="adj2" fmla="val 12771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67" name="Text Box 37"/>
          <p:cNvSpPr txBox="1">
            <a:spLocks noChangeArrowheads="1"/>
          </p:cNvSpPr>
          <p:nvPr/>
        </p:nvSpPr>
        <p:spPr bwMode="auto">
          <a:xfrm>
            <a:off x="2843213" y="260350"/>
            <a:ext cx="2994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KDS Rollenkonzept</a:t>
            </a:r>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sz="3600" smtClean="0"/>
              <a:t>Rollen im Systembetrieb</a:t>
            </a:r>
            <a:endParaRPr lang="en-GB" sz="3600" smtClean="0"/>
          </a:p>
        </p:txBody>
      </p:sp>
      <p:graphicFrame>
        <p:nvGraphicFramePr>
          <p:cNvPr id="179248" name="Group 48"/>
          <p:cNvGraphicFramePr>
            <a:graphicFrameLocks noGrp="1"/>
          </p:cNvGraphicFramePr>
          <p:nvPr>
            <p:ph idx="1"/>
          </p:nvPr>
        </p:nvGraphicFramePr>
        <p:xfrm>
          <a:off x="684213" y="1125538"/>
          <a:ext cx="7559675" cy="4932363"/>
        </p:xfrm>
        <a:graphic>
          <a:graphicData uri="http://schemas.openxmlformats.org/drawingml/2006/table">
            <a:tbl>
              <a:tblPr/>
              <a:tblGrid>
                <a:gridCol w="2654300"/>
                <a:gridCol w="1414462"/>
                <a:gridCol w="3490913"/>
              </a:tblGrid>
              <a:tr h="303213">
                <a:tc gridSpan="2">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Rolle</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Mitarbeiter</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8893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Systemmanager</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A. Robben (IPP) -&gt; NN (MDI)</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4262">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KDS-Gruppenadministrator</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und</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Einweisungsverantwortlicher</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IT:</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IT-TK:</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MDI:</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MKK:</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n.n.</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G. Radzinski (IT)</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M. Höptner (MDI)</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K. Amyan (MKK)</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Schulungsverantwortlicher</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Externer Mitarbeiter (gem. Vertrag mit KDS-Anbieter FNT)</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1st Level Support</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Externer Mitarbeiter: H. Langer (Long-IT)</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8999">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Systemexperte</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Web-Server:</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Appl.-Server:</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Lizenz-Server:</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Datenbank:</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IT/IPP </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IT/IPP </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IT/IPP </a:t>
                      </a:r>
                      <a:endParaRPr kumimoji="0" lang="de-DE"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H. Falkenberg (IT)</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Dokumentationsverantwortlicher</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A. Robben (IPP) -&gt; NN (MDI)</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KDS-Zonenverantwortlicher</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K. Wittenburg (MDI)</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Lokationsverantwortlicher</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699"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699"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M. Gibau (ZBAU), G. Neubauer (MEA2), n.n. (V1)</a:t>
                      </a:r>
                      <a:endParaRPr kumimoji="0" lang="de-DE" sz="2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9249" name="AutoShape 49">
            <a:hlinkClick r:id="" action="ppaction://hlinkshowjump?jump=firstslide" highlightClick="1"/>
          </p:cNvPr>
          <p:cNvSpPr>
            <a:spLocks noChangeArrowheads="1"/>
          </p:cNvSpPr>
          <p:nvPr/>
        </p:nvSpPr>
        <p:spPr bwMode="auto">
          <a:xfrm>
            <a:off x="7885113" y="6308725"/>
            <a:ext cx="357187"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765175"/>
            <a:ext cx="6372225" cy="3829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Text Box 5"/>
          <p:cNvSpPr txBox="1">
            <a:spLocks noChangeArrowheads="1"/>
          </p:cNvSpPr>
          <p:nvPr/>
        </p:nvSpPr>
        <p:spPr bwMode="auto">
          <a:xfrm>
            <a:off x="1095375" y="4743450"/>
            <a:ext cx="75803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Gruppen (geschult und geplant): FEA, FEB, Hasylab, Hsylab/FS, IPP, IT, IT-TK, MDI, MEA, MHF-E, MHF-P, MIN, MKK, MKS, MPS, MSK, MVS, …</a:t>
            </a:r>
          </a:p>
        </p:txBody>
      </p:sp>
      <p:sp>
        <p:nvSpPr>
          <p:cNvPr id="153606" name="AutoShape 6">
            <a:hlinkClick r:id="" action="ppaction://hlinkshowjump?jump=firstslide" highlightClick="1"/>
          </p:cNvPr>
          <p:cNvSpPr>
            <a:spLocks noChangeArrowheads="1"/>
          </p:cNvSpPr>
          <p:nvPr/>
        </p:nvSpPr>
        <p:spPr bwMode="auto">
          <a:xfrm>
            <a:off x="7451725" y="5949950"/>
            <a:ext cx="790575" cy="715963"/>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5">
            <a:hlinkClick r:id="" action="ppaction://hlinkshowjump?jump=firstslide" highlightClick="1"/>
          </p:cNvPr>
          <p:cNvSpPr>
            <a:spLocks noChangeArrowheads="1"/>
          </p:cNvSpPr>
          <p:nvPr/>
        </p:nvSpPr>
        <p:spPr bwMode="auto">
          <a:xfrm>
            <a:off x="8459788" y="6500813"/>
            <a:ext cx="357187" cy="3571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71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92150"/>
            <a:ext cx="89916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Line 7"/>
          <p:cNvSpPr>
            <a:spLocks noChangeShapeType="1"/>
          </p:cNvSpPr>
          <p:nvPr/>
        </p:nvSpPr>
        <p:spPr bwMode="auto">
          <a:xfrm flipH="1" flipV="1">
            <a:off x="4892675" y="49213"/>
            <a:ext cx="4763" cy="2024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09" name="Line 8"/>
          <p:cNvSpPr>
            <a:spLocks noChangeShapeType="1"/>
          </p:cNvSpPr>
          <p:nvPr/>
        </p:nvSpPr>
        <p:spPr bwMode="auto">
          <a:xfrm flipV="1">
            <a:off x="3924300" y="-47625"/>
            <a:ext cx="0" cy="1892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10" name="Line 9"/>
          <p:cNvSpPr>
            <a:spLocks noChangeShapeType="1"/>
          </p:cNvSpPr>
          <p:nvPr/>
        </p:nvSpPr>
        <p:spPr bwMode="auto">
          <a:xfrm flipV="1">
            <a:off x="6781800" y="-12700"/>
            <a:ext cx="0" cy="2527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111" name="Rectangle 11"/>
          <p:cNvSpPr>
            <a:spLocks noChangeArrowheads="1"/>
          </p:cNvSpPr>
          <p:nvPr/>
        </p:nvSpPr>
        <p:spPr bwMode="auto">
          <a:xfrm>
            <a:off x="6948488" y="549275"/>
            <a:ext cx="21955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 name="Rectangle 12" descr="Light downward diagonal"/>
          <p:cNvSpPr>
            <a:spLocks noChangeArrowheads="1"/>
          </p:cNvSpPr>
          <p:nvPr/>
        </p:nvSpPr>
        <p:spPr bwMode="auto">
          <a:xfrm>
            <a:off x="4932363" y="2636838"/>
            <a:ext cx="1871662" cy="144462"/>
          </a:xfrm>
          <a:prstGeom prst="rect">
            <a:avLst/>
          </a:prstGeom>
          <a:pattFill prst="ltDnDiag">
            <a:fgClr>
              <a:srgbClr val="3366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Rectangle 13"/>
          <p:cNvSpPr>
            <a:spLocks noChangeArrowheads="1"/>
          </p:cNvSpPr>
          <p:nvPr/>
        </p:nvSpPr>
        <p:spPr bwMode="auto">
          <a:xfrm>
            <a:off x="7451725" y="4437063"/>
            <a:ext cx="1008063"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Text Box 14"/>
          <p:cNvSpPr txBox="1">
            <a:spLocks noChangeArrowheads="1"/>
          </p:cNvSpPr>
          <p:nvPr/>
        </p:nvSpPr>
        <p:spPr bwMode="auto">
          <a:xfrm>
            <a:off x="3203575" y="0"/>
            <a:ext cx="535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600"/>
              <a:t>DESY:    2008            2008 – 2009                2009/2010 - </a:t>
            </a:r>
          </a:p>
        </p:txBody>
      </p:sp>
      <p:sp>
        <p:nvSpPr>
          <p:cNvPr id="47115" name="Text Box 10"/>
          <p:cNvSpPr txBox="1">
            <a:spLocks noChangeArrowheads="1"/>
          </p:cNvSpPr>
          <p:nvPr/>
        </p:nvSpPr>
        <p:spPr bwMode="auto">
          <a:xfrm>
            <a:off x="3903663" y="425450"/>
            <a:ext cx="466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200" b="0"/>
              <a:t>&lt;- ½ Jahr -&gt;   &lt;-    1.5 Jahre              -&gt;         weitere Folgeprojekte</a:t>
            </a:r>
          </a:p>
          <a:p>
            <a:r>
              <a:rPr lang="en-US" sz="1200" b="0"/>
              <a:t>                                                                      z.B. Schnittstellen </a:t>
            </a:r>
            <a:endParaRPr lang="de-DE" sz="1200" b="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4213" y="0"/>
            <a:ext cx="7772400" cy="990600"/>
          </a:xfrm>
        </p:spPr>
        <p:txBody>
          <a:bodyPr/>
          <a:lstStyle/>
          <a:p>
            <a:r>
              <a:rPr lang="de-DE" smtClean="0"/>
              <a:t>Zusammenfassung</a:t>
            </a:r>
          </a:p>
        </p:txBody>
      </p:sp>
      <p:sp>
        <p:nvSpPr>
          <p:cNvPr id="48131" name="Rectangle 3"/>
          <p:cNvSpPr>
            <a:spLocks noGrp="1" noChangeArrowheads="1"/>
          </p:cNvSpPr>
          <p:nvPr>
            <p:ph type="body" idx="1"/>
          </p:nvPr>
        </p:nvSpPr>
        <p:spPr>
          <a:xfrm>
            <a:off x="0" y="836613"/>
            <a:ext cx="9144000" cy="5616575"/>
          </a:xfrm>
        </p:spPr>
        <p:txBody>
          <a:bodyPr/>
          <a:lstStyle/>
          <a:p>
            <a:pPr>
              <a:lnSpc>
                <a:spcPct val="80000"/>
              </a:lnSpc>
            </a:pPr>
            <a:r>
              <a:rPr lang="de-DE" sz="2800" smtClean="0"/>
              <a:t>Geringe Risiken des Systems:</a:t>
            </a:r>
          </a:p>
          <a:p>
            <a:pPr lvl="1">
              <a:lnSpc>
                <a:spcPct val="80000"/>
              </a:lnSpc>
            </a:pPr>
            <a:r>
              <a:rPr lang="de-DE" sz="2400" smtClean="0"/>
              <a:t>Hohe Akzeptanz der Nutzer, viele Schulungen, Nutzung schon jetzt in einigen Gruppen.</a:t>
            </a:r>
          </a:p>
          <a:p>
            <a:pPr lvl="1">
              <a:lnSpc>
                <a:spcPct val="80000"/>
              </a:lnSpc>
            </a:pPr>
            <a:r>
              <a:rPr lang="de-DE" sz="2400" smtClean="0"/>
              <a:t>Wenig Probleme bisher in der Nutzung.</a:t>
            </a:r>
          </a:p>
          <a:p>
            <a:pPr lvl="1">
              <a:lnSpc>
                <a:spcPct val="80000"/>
              </a:lnSpc>
            </a:pPr>
            <a:r>
              <a:rPr lang="de-DE" sz="2400" smtClean="0"/>
              <a:t>Wesentliche Anforderungen (Kabel, Stecker, Eigentumsrechte, …) werden bereits vom Grundsystem  erfüllt.</a:t>
            </a:r>
          </a:p>
          <a:p>
            <a:pPr>
              <a:lnSpc>
                <a:spcPct val="80000"/>
              </a:lnSpc>
            </a:pPr>
            <a:r>
              <a:rPr lang="de-DE" sz="2800" smtClean="0"/>
              <a:t>Datenimport</a:t>
            </a:r>
          </a:p>
          <a:p>
            <a:pPr lvl="1">
              <a:lnSpc>
                <a:spcPct val="80000"/>
              </a:lnSpc>
            </a:pPr>
            <a:r>
              <a:rPr lang="de-DE" sz="2400" smtClean="0"/>
              <a:t>Bei dem System ist der Import vorhandener Daten vorgesehen, diese müssen in eine vom Anbieter definierte Form überführt werden (hoher Anfangsaufwand). </a:t>
            </a:r>
            <a:r>
              <a:rPr lang="de-DE" sz="2400" b="1" smtClean="0"/>
              <a:t>-&gt; Muss neues eigenständiges Projekt werden</a:t>
            </a:r>
          </a:p>
          <a:p>
            <a:pPr>
              <a:lnSpc>
                <a:spcPct val="80000"/>
              </a:lnSpc>
            </a:pPr>
            <a:r>
              <a:rPr lang="de-DE" sz="2800" smtClean="0"/>
              <a:t>Folgeprojekte: </a:t>
            </a:r>
          </a:p>
          <a:p>
            <a:pPr lvl="1">
              <a:lnSpc>
                <a:spcPct val="80000"/>
              </a:lnSpc>
            </a:pPr>
            <a:r>
              <a:rPr lang="de-DE" sz="2400" smtClean="0"/>
              <a:t>Schnittstellen zu weiteren Produkten, z. B. AutoCAD, GIS/FMS, ADT, … werden von Nutzern gewünscht! -&gt; Start 2009. </a:t>
            </a:r>
            <a:r>
              <a:rPr lang="de-DE" sz="2400" b="1" smtClean="0"/>
              <a:t>Ist unabhängig von der Nutzung des Systems zur Dokumentation!</a:t>
            </a:r>
          </a:p>
          <a:p>
            <a:pPr lvl="1">
              <a:lnSpc>
                <a:spcPct val="80000"/>
              </a:lnSpc>
            </a:pPr>
            <a:endParaRPr lang="de-DE" sz="2400" smtClean="0"/>
          </a:p>
        </p:txBody>
      </p:sp>
      <p:sp>
        <p:nvSpPr>
          <p:cNvPr id="48132" name="Text Box 4"/>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416AFB12-E8B0-47AC-A4EE-A359FF5565ED}" type="slidenum">
              <a:rPr lang="de-DE" sz="1200" b="0">
                <a:solidFill>
                  <a:srgbClr val="B2B2B2"/>
                </a:solidFill>
              </a:rPr>
              <a:pPr>
                <a:spcBef>
                  <a:spcPct val="50000"/>
                </a:spcBef>
              </a:pPr>
              <a:t>46</a:t>
            </a:fld>
            <a:endParaRPr lang="de-DE" sz="1200" b="0">
              <a:solidFill>
                <a:srgbClr val="B2B2B2"/>
              </a:solidFill>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smtClean="0"/>
              <a:t>Schulungen</a:t>
            </a:r>
            <a:endParaRPr lang="en-GB" smtClean="0"/>
          </a:p>
        </p:txBody>
      </p:sp>
      <p:sp>
        <p:nvSpPr>
          <p:cNvPr id="49155" name="Rectangle 3"/>
          <p:cNvSpPr>
            <a:spLocks noGrp="1" noChangeArrowheads="1"/>
          </p:cNvSpPr>
          <p:nvPr>
            <p:ph type="body" sz="half" idx="1"/>
          </p:nvPr>
        </p:nvSpPr>
        <p:spPr>
          <a:xfrm>
            <a:off x="179388" y="1125538"/>
            <a:ext cx="7273925" cy="5543550"/>
          </a:xfrm>
        </p:spPr>
        <p:txBody>
          <a:bodyPr/>
          <a:lstStyle/>
          <a:p>
            <a:r>
              <a:rPr lang="de-DE" sz="2400" u="sng" smtClean="0"/>
              <a:t>DESY-Gruppen im KDS und Anwender (Mai 2011)</a:t>
            </a:r>
          </a:p>
          <a:p>
            <a:pPr lvl="1"/>
            <a:r>
              <a:rPr lang="de-DE" sz="2000" smtClean="0"/>
              <a:t>MDI		- MCS</a:t>
            </a:r>
          </a:p>
          <a:p>
            <a:pPr lvl="1"/>
            <a:r>
              <a:rPr lang="de-DE" sz="2000" smtClean="0"/>
              <a:t>MKK		- FLA</a:t>
            </a:r>
          </a:p>
          <a:p>
            <a:pPr lvl="1"/>
            <a:r>
              <a:rPr lang="de-DE" sz="2000" smtClean="0"/>
              <a:t>IT		- XFEL</a:t>
            </a:r>
          </a:p>
          <a:p>
            <a:pPr lvl="1"/>
            <a:r>
              <a:rPr lang="de-DE" sz="2000" smtClean="0"/>
              <a:t>IT-TK		- MVS</a:t>
            </a:r>
          </a:p>
          <a:p>
            <a:pPr lvl="1"/>
            <a:r>
              <a:rPr lang="de-DE" sz="2000" smtClean="0"/>
              <a:t>IPP		- MSK</a:t>
            </a:r>
          </a:p>
          <a:p>
            <a:pPr lvl="1"/>
            <a:r>
              <a:rPr lang="de-DE" sz="2000" smtClean="0"/>
              <a:t>MPS		- …</a:t>
            </a:r>
          </a:p>
          <a:p>
            <a:pPr lvl="1"/>
            <a:r>
              <a:rPr lang="de-DE" sz="2000" smtClean="0"/>
              <a:t>HASYLAB</a:t>
            </a:r>
          </a:p>
          <a:p>
            <a:pPr lvl="1"/>
            <a:r>
              <a:rPr lang="de-DE" sz="2000" smtClean="0"/>
              <a:t>MHF-E</a:t>
            </a:r>
          </a:p>
          <a:p>
            <a:pPr lvl="1"/>
            <a:r>
              <a:rPr lang="de-DE" sz="2000" smtClean="0"/>
              <a:t>MHF-P</a:t>
            </a:r>
          </a:p>
          <a:p>
            <a:pPr lvl="1"/>
            <a:r>
              <a:rPr lang="de-DE" sz="2000" smtClean="0"/>
              <a:t>MKS</a:t>
            </a:r>
          </a:p>
          <a:p>
            <a:pPr lvl="1"/>
            <a:r>
              <a:rPr lang="de-DE" sz="2000" smtClean="0"/>
              <a:t>MIN</a:t>
            </a:r>
          </a:p>
          <a:p>
            <a:pPr lvl="1"/>
            <a:r>
              <a:rPr lang="de-DE" sz="2000" smtClean="0"/>
              <a:t>HASYLAB-SHT</a:t>
            </a:r>
          </a:p>
          <a:p>
            <a:pPr lvl="1"/>
            <a:r>
              <a:rPr lang="de-DE" sz="2000" smtClean="0"/>
              <a:t>ZEUTHEN</a:t>
            </a:r>
          </a:p>
          <a:p>
            <a:pPr lvl="1"/>
            <a:r>
              <a:rPr lang="de-DE" sz="2000" smtClean="0"/>
              <a:t>EMBL</a:t>
            </a:r>
          </a:p>
        </p:txBody>
      </p:sp>
      <p:sp>
        <p:nvSpPr>
          <p:cNvPr id="49156" name="Rectangle 4"/>
          <p:cNvSpPr>
            <a:spLocks noChangeArrowheads="1"/>
          </p:cNvSpPr>
          <p:nvPr/>
        </p:nvSpPr>
        <p:spPr bwMode="auto">
          <a:xfrm>
            <a:off x="4140200" y="1700213"/>
            <a:ext cx="4794250" cy="4465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FontTx/>
              <a:buChar char="•"/>
            </a:pPr>
            <a:r>
              <a:rPr lang="de-DE" b="0">
                <a:latin typeface="Times New Roman" pitchFamily="18" charset="0"/>
              </a:rPr>
              <a:t>Read-Zugriff: ca. 120</a:t>
            </a:r>
          </a:p>
          <a:p>
            <a:pPr marL="342900" indent="-342900">
              <a:spcBef>
                <a:spcPct val="20000"/>
              </a:spcBef>
              <a:buFontTx/>
              <a:buChar char="•"/>
            </a:pPr>
            <a:r>
              <a:rPr lang="de-DE" b="0">
                <a:latin typeface="Times New Roman" pitchFamily="18" charset="0"/>
              </a:rPr>
              <a:t>Davon Voll-Zugriff: 100</a:t>
            </a:r>
          </a:p>
          <a:p>
            <a:pPr marL="342900" indent="-342900">
              <a:spcBef>
                <a:spcPct val="20000"/>
              </a:spcBef>
              <a:buFontTx/>
              <a:buChar char="•"/>
            </a:pPr>
            <a:r>
              <a:rPr lang="de-DE" b="0">
                <a:latin typeface="Times New Roman" pitchFamily="18" charset="0"/>
              </a:rPr>
              <a:t>Davon KDS-Gruppenadmins: 30</a:t>
            </a:r>
          </a:p>
          <a:p>
            <a:pPr marL="342900" indent="-342900">
              <a:spcBef>
                <a:spcPct val="20000"/>
              </a:spcBef>
              <a:buFontTx/>
              <a:buChar char="•"/>
            </a:pPr>
            <a:r>
              <a:rPr lang="de-DE" b="0">
                <a:latin typeface="Times New Roman" pitchFamily="18" charset="0"/>
              </a:rPr>
              <a:t> Für 2011 sind noch ca. 2 Basis- und 2 Adminschulungen geplant (je 6 Teilnehmer)</a:t>
            </a:r>
          </a:p>
          <a:p>
            <a:pPr marL="342900" indent="-342900">
              <a:spcBef>
                <a:spcPct val="20000"/>
              </a:spcBef>
              <a:buFontTx/>
              <a:buChar char="•"/>
            </a:pPr>
            <a:r>
              <a:rPr lang="de-DE" b="0">
                <a:latin typeface="Times New Roman" pitchFamily="18" charset="0"/>
              </a:rPr>
              <a:t> Schulungen werden von FNT bei DESY abgehalten, jeweils 2 Tage ( ½ + 1+ ½ Tag).</a:t>
            </a:r>
          </a:p>
          <a:p>
            <a:pPr marL="342900" indent="-342900">
              <a:spcBef>
                <a:spcPct val="20000"/>
              </a:spcBef>
              <a:buFontTx/>
              <a:buChar char="•"/>
            </a:pPr>
            <a:r>
              <a:rPr lang="de-DE" b="0">
                <a:latin typeface="Times New Roman" pitchFamily="18" charset="0"/>
              </a:rPr>
              <a:t>+ Schulungen f. Update-Änderungen</a:t>
            </a:r>
          </a:p>
          <a:p>
            <a:pPr marL="742950" lvl="1" indent="-285750">
              <a:spcBef>
                <a:spcPct val="20000"/>
              </a:spcBef>
              <a:buFontTx/>
              <a:buChar char="–"/>
            </a:pPr>
            <a:endParaRPr lang="en-GB" sz="1600" b="0">
              <a:latin typeface="Times New Roman" pitchFamily="18" charset="0"/>
            </a:endParaRPr>
          </a:p>
        </p:txBody>
      </p:sp>
      <p:sp>
        <p:nvSpPr>
          <p:cNvPr id="177157" name="AutoShape 5">
            <a:hlinkClick r:id="" action="ppaction://hlinkshowjump?jump=firstslide" highlightClick="1"/>
          </p:cNvPr>
          <p:cNvSpPr>
            <a:spLocks noChangeArrowheads="1"/>
          </p:cNvSpPr>
          <p:nvPr/>
        </p:nvSpPr>
        <p:spPr bwMode="auto">
          <a:xfrm>
            <a:off x="8172450" y="5876925"/>
            <a:ext cx="749300" cy="792163"/>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53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Oval 6"/>
          <p:cNvSpPr>
            <a:spLocks noChangeArrowheads="1"/>
          </p:cNvSpPr>
          <p:nvPr/>
        </p:nvSpPr>
        <p:spPr bwMode="auto">
          <a:xfrm>
            <a:off x="1763713" y="5734050"/>
            <a:ext cx="2303462" cy="3587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39" name="AutoShape 7">
            <a:hlinkClick r:id="" action="ppaction://hlinkshowjump?jump=firstslide" highlightClick="1"/>
          </p:cNvPr>
          <p:cNvSpPr>
            <a:spLocks noChangeArrowheads="1"/>
          </p:cNvSpPr>
          <p:nvPr/>
        </p:nvSpPr>
        <p:spPr bwMode="auto">
          <a:xfrm>
            <a:off x="8394700" y="6165850"/>
            <a:ext cx="749300" cy="692150"/>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1" name="Text Box 8"/>
          <p:cNvSpPr txBox="1">
            <a:spLocks noChangeArrowheads="1"/>
          </p:cNvSpPr>
          <p:nvPr/>
        </p:nvSpPr>
        <p:spPr bwMode="auto">
          <a:xfrm>
            <a:off x="2843213" y="5084763"/>
            <a:ext cx="2667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2000"/>
              <a:t>Produktiv: Feb. 2009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Oval 5"/>
          <p:cNvSpPr>
            <a:spLocks noChangeArrowheads="1"/>
          </p:cNvSpPr>
          <p:nvPr/>
        </p:nvSpPr>
        <p:spPr bwMode="auto">
          <a:xfrm>
            <a:off x="1763713" y="5734050"/>
            <a:ext cx="2303462" cy="3587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2" name="AutoShape 6">
            <a:hlinkClick r:id="" action="ppaction://hlinkshowjump?jump=firstslide" highlightClick="1"/>
          </p:cNvPr>
          <p:cNvSpPr>
            <a:spLocks noChangeArrowheads="1"/>
          </p:cNvSpPr>
          <p:nvPr/>
        </p:nvSpPr>
        <p:spPr bwMode="auto">
          <a:xfrm>
            <a:off x="8394700" y="6165850"/>
            <a:ext cx="749300" cy="692150"/>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Oval 7"/>
          <p:cNvSpPr>
            <a:spLocks noChangeArrowheads="1"/>
          </p:cNvSpPr>
          <p:nvPr/>
        </p:nvSpPr>
        <p:spPr bwMode="auto">
          <a:xfrm>
            <a:off x="2484438" y="4508500"/>
            <a:ext cx="4464050" cy="9366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Text Box 9"/>
          <p:cNvSpPr txBox="1">
            <a:spLocks noChangeArrowheads="1"/>
          </p:cNvSpPr>
          <p:nvPr/>
        </p:nvSpPr>
        <p:spPr bwMode="auto">
          <a:xfrm>
            <a:off x="4140200" y="5516563"/>
            <a:ext cx="169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2000"/>
              <a:t>Anfang 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92150"/>
            <a:ext cx="4770438"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844675"/>
            <a:ext cx="2535237"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3656013"/>
            <a:ext cx="5184775"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8"/>
          <p:cNvSpPr txBox="1">
            <a:spLocks noChangeArrowheads="1"/>
          </p:cNvSpPr>
          <p:nvPr/>
        </p:nvSpPr>
        <p:spPr bwMode="auto">
          <a:xfrm>
            <a:off x="5075238" y="5084763"/>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GB" b="0"/>
              <a:t>Kabeldokumentation heute ?</a:t>
            </a:r>
          </a:p>
        </p:txBody>
      </p:sp>
      <p:sp>
        <p:nvSpPr>
          <p:cNvPr id="6150" name="Text Box 10"/>
          <p:cNvSpPr txBox="1">
            <a:spLocks noChangeArrowheads="1"/>
          </p:cNvSpPr>
          <p:nvPr/>
        </p:nvSpPr>
        <p:spPr bwMode="auto">
          <a:xfrm>
            <a:off x="4859338" y="1889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en-US" b="0"/>
          </a:p>
        </p:txBody>
      </p:sp>
      <p:sp>
        <p:nvSpPr>
          <p:cNvPr id="52238" name="Text Box 14"/>
          <p:cNvSpPr txBox="1">
            <a:spLocks noChangeArrowheads="1"/>
          </p:cNvSpPr>
          <p:nvPr/>
        </p:nvSpPr>
        <p:spPr bwMode="auto">
          <a:xfrm>
            <a:off x="2916238" y="4149725"/>
            <a:ext cx="4368800"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2000" b="0"/>
              <a:t>Wissen in den Köpfen der Mitarbeiter</a:t>
            </a:r>
          </a:p>
        </p:txBody>
      </p:sp>
      <p:sp>
        <p:nvSpPr>
          <p:cNvPr id="6152" name="Text Box 17"/>
          <p:cNvSpPr txBox="1">
            <a:spLocks noChangeArrowheads="1"/>
          </p:cNvSpPr>
          <p:nvPr/>
        </p:nvSpPr>
        <p:spPr bwMode="auto">
          <a:xfrm>
            <a:off x="5127625" y="1071563"/>
            <a:ext cx="3854450"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b="0"/>
              <a:t>Wissen durch Fremdfirmen</a:t>
            </a:r>
          </a:p>
        </p:txBody>
      </p:sp>
      <p:sp>
        <p:nvSpPr>
          <p:cNvPr id="6153" name="AutoShape 19">
            <a:hlinkClick r:id="" action="ppaction://hlinkshowjump?jump=firstslide" highlightClick="1"/>
          </p:cNvPr>
          <p:cNvSpPr>
            <a:spLocks noChangeArrowheads="1"/>
          </p:cNvSpPr>
          <p:nvPr/>
        </p:nvSpPr>
        <p:spPr bwMode="auto">
          <a:xfrm>
            <a:off x="8243888" y="6500813"/>
            <a:ext cx="357187" cy="3571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additive="base">
                                        <p:cTn id="7" dur="500" fill="hold"/>
                                        <p:tgtEl>
                                          <p:spTgt spid="52238"/>
                                        </p:tgtEl>
                                        <p:attrNameLst>
                                          <p:attrName>ppt_x</p:attrName>
                                        </p:attrNameLst>
                                      </p:cBhvr>
                                      <p:tavLst>
                                        <p:tav tm="0">
                                          <p:val>
                                            <p:strVal val="#ppt_x"/>
                                          </p:val>
                                        </p:tav>
                                        <p:tav tm="100000">
                                          <p:val>
                                            <p:strVal val="#ppt_x"/>
                                          </p:val>
                                        </p:tav>
                                      </p:tavLst>
                                    </p:anim>
                                    <p:anim calcmode="lin" valueType="num">
                                      <p:cBhvr additive="base">
                                        <p:cTn id="8" dur="500" fill="hold"/>
                                        <p:tgtEl>
                                          <p:spTgt spid="52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de-DE" smtClean="0"/>
              <a:t>Schulungen</a:t>
            </a:r>
          </a:p>
        </p:txBody>
      </p:sp>
      <p:sp>
        <p:nvSpPr>
          <p:cNvPr id="52227" name="Rectangle 3"/>
          <p:cNvSpPr>
            <a:spLocks noGrp="1" noChangeArrowheads="1"/>
          </p:cNvSpPr>
          <p:nvPr>
            <p:ph type="body" idx="1"/>
          </p:nvPr>
        </p:nvSpPr>
        <p:spPr>
          <a:xfrm>
            <a:off x="539750" y="1268413"/>
            <a:ext cx="8207375" cy="5256212"/>
          </a:xfrm>
        </p:spPr>
        <p:txBody>
          <a:bodyPr/>
          <a:lstStyle/>
          <a:p>
            <a:pPr>
              <a:lnSpc>
                <a:spcPct val="90000"/>
              </a:lnSpc>
            </a:pPr>
            <a:r>
              <a:rPr lang="de-DE" dirty="0" smtClean="0"/>
              <a:t>Zurzeit </a:t>
            </a:r>
            <a:r>
              <a:rPr lang="de-DE" dirty="0" smtClean="0"/>
              <a:t>(Nov. </a:t>
            </a:r>
            <a:r>
              <a:rPr lang="de-DE" dirty="0" smtClean="0"/>
              <a:t>2011) sind bei DESY ca. </a:t>
            </a:r>
            <a:r>
              <a:rPr lang="de-DE" dirty="0" smtClean="0"/>
              <a:t>130 </a:t>
            </a:r>
            <a:r>
              <a:rPr lang="de-DE" dirty="0" smtClean="0"/>
              <a:t>Mitarbeiter am System geschult (Basis-Schulung)</a:t>
            </a:r>
          </a:p>
          <a:p>
            <a:pPr>
              <a:lnSpc>
                <a:spcPct val="90000"/>
              </a:lnSpc>
            </a:pPr>
            <a:r>
              <a:rPr lang="de-DE" dirty="0" smtClean="0"/>
              <a:t>Sowie ca. 30 Gruppenadministratoren (Admin-Schulung)</a:t>
            </a:r>
          </a:p>
          <a:p>
            <a:pPr>
              <a:lnSpc>
                <a:spcPct val="90000"/>
              </a:lnSpc>
            </a:pPr>
            <a:r>
              <a:rPr lang="de-DE" dirty="0" smtClean="0"/>
              <a:t>Für </a:t>
            </a:r>
            <a:r>
              <a:rPr lang="de-DE" dirty="0" smtClean="0"/>
              <a:t>2012 </a:t>
            </a:r>
            <a:r>
              <a:rPr lang="de-DE" dirty="0" smtClean="0"/>
              <a:t>sind noch </a:t>
            </a:r>
            <a:r>
              <a:rPr lang="de-DE" dirty="0" smtClean="0"/>
              <a:t>weitere </a:t>
            </a:r>
            <a:r>
              <a:rPr lang="de-DE" dirty="0" smtClean="0"/>
              <a:t>Basis- und </a:t>
            </a:r>
            <a:r>
              <a:rPr lang="de-DE" dirty="0" err="1" smtClean="0"/>
              <a:t>Adminschulungen</a:t>
            </a:r>
            <a:r>
              <a:rPr lang="de-DE" dirty="0" smtClean="0"/>
              <a:t> </a:t>
            </a:r>
            <a:r>
              <a:rPr lang="de-DE" dirty="0" smtClean="0"/>
              <a:t>geplant (je 6 Teilnehmer)</a:t>
            </a:r>
          </a:p>
          <a:p>
            <a:pPr>
              <a:lnSpc>
                <a:spcPct val="90000"/>
              </a:lnSpc>
            </a:pPr>
            <a:r>
              <a:rPr lang="de-DE" dirty="0" smtClean="0"/>
              <a:t>Schulungen werden von FNT bei DESY abgehalten, jeweils 2 Tage ( ½ + 1+ ½ Tag). </a:t>
            </a:r>
          </a:p>
          <a:p>
            <a:pPr>
              <a:lnSpc>
                <a:spcPct val="90000"/>
              </a:lnSpc>
            </a:pPr>
            <a:r>
              <a:rPr lang="de-DE" dirty="0" smtClean="0"/>
              <a:t>+ zusätzliche Schulungstage für Update-Änderungen!!!</a:t>
            </a:r>
          </a:p>
        </p:txBody>
      </p:sp>
      <p:sp>
        <p:nvSpPr>
          <p:cNvPr id="52228" name="AutoShape 4">
            <a:hlinkClick r:id="" action="ppaction://hlinkshowjump?jump=firstslide" highlightClick="1"/>
          </p:cNvPr>
          <p:cNvSpPr>
            <a:spLocks noChangeArrowheads="1"/>
          </p:cNvSpPr>
          <p:nvPr/>
        </p:nvSpPr>
        <p:spPr bwMode="auto">
          <a:xfrm>
            <a:off x="8101013" y="6021388"/>
            <a:ext cx="644525" cy="5730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147638"/>
            <a:ext cx="7038975"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AutoShape 5">
            <a:hlinkClick r:id="" action="ppaction://hlinkshowjump?jump=firstslide" highlightClick="1"/>
          </p:cNvPr>
          <p:cNvSpPr>
            <a:spLocks noChangeArrowheads="1"/>
          </p:cNvSpPr>
          <p:nvPr/>
        </p:nvSpPr>
        <p:spPr bwMode="auto">
          <a:xfrm>
            <a:off x="8101013" y="6021388"/>
            <a:ext cx="644525" cy="5730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50825" y="260350"/>
            <a:ext cx="8642350" cy="6337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 name="Rectangle 3"/>
          <p:cNvSpPr>
            <a:spLocks noChangeArrowheads="1"/>
          </p:cNvSpPr>
          <p:nvPr/>
        </p:nvSpPr>
        <p:spPr bwMode="auto">
          <a:xfrm>
            <a:off x="1403350" y="2779713"/>
            <a:ext cx="1223963" cy="12239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KDS</a:t>
            </a:r>
            <a:endParaRPr lang="en-GB" sz="1800" b="0"/>
          </a:p>
        </p:txBody>
      </p:sp>
      <p:sp>
        <p:nvSpPr>
          <p:cNvPr id="54276" name="Rectangle 4"/>
          <p:cNvSpPr>
            <a:spLocks noChangeArrowheads="1"/>
          </p:cNvSpPr>
          <p:nvPr/>
        </p:nvSpPr>
        <p:spPr bwMode="auto">
          <a:xfrm>
            <a:off x="4641850" y="1697038"/>
            <a:ext cx="3098800" cy="3619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GIS/FMS/ADT</a:t>
            </a:r>
            <a:endParaRPr lang="en-GB" sz="1800" b="0"/>
          </a:p>
        </p:txBody>
      </p:sp>
      <p:sp>
        <p:nvSpPr>
          <p:cNvPr id="54277" name="Rectangle 5"/>
          <p:cNvSpPr>
            <a:spLocks noChangeArrowheads="1"/>
          </p:cNvSpPr>
          <p:nvPr/>
        </p:nvSpPr>
        <p:spPr bwMode="auto">
          <a:xfrm>
            <a:off x="4641850" y="2200275"/>
            <a:ext cx="309880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CAD</a:t>
            </a:r>
            <a:endParaRPr lang="en-GB" sz="1800" b="0"/>
          </a:p>
        </p:txBody>
      </p:sp>
      <p:sp>
        <p:nvSpPr>
          <p:cNvPr id="54278" name="Rectangle 6"/>
          <p:cNvSpPr>
            <a:spLocks noChangeArrowheads="1"/>
          </p:cNvSpPr>
          <p:nvPr/>
        </p:nvSpPr>
        <p:spPr bwMode="auto">
          <a:xfrm>
            <a:off x="4641850" y="2705100"/>
            <a:ext cx="309880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AMS</a:t>
            </a:r>
            <a:endParaRPr lang="en-GB" sz="1800" b="0"/>
          </a:p>
        </p:txBody>
      </p:sp>
      <p:sp>
        <p:nvSpPr>
          <p:cNvPr id="54279" name="Rectangle 7"/>
          <p:cNvSpPr>
            <a:spLocks noChangeArrowheads="1"/>
          </p:cNvSpPr>
          <p:nvPr/>
        </p:nvSpPr>
        <p:spPr bwMode="auto">
          <a:xfrm>
            <a:off x="4641850" y="3208338"/>
            <a:ext cx="3098800" cy="3619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Registry</a:t>
            </a:r>
            <a:endParaRPr lang="en-GB" sz="1800" b="0"/>
          </a:p>
        </p:txBody>
      </p:sp>
      <p:sp>
        <p:nvSpPr>
          <p:cNvPr id="54280" name="Rectangle 8"/>
          <p:cNvSpPr>
            <a:spLocks noChangeArrowheads="1"/>
          </p:cNvSpPr>
          <p:nvPr/>
        </p:nvSpPr>
        <p:spPr bwMode="auto">
          <a:xfrm>
            <a:off x="4641850" y="4219575"/>
            <a:ext cx="309880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Netzwerkmanagement</a:t>
            </a:r>
            <a:endParaRPr lang="en-GB" sz="1800" b="0"/>
          </a:p>
        </p:txBody>
      </p:sp>
      <p:sp>
        <p:nvSpPr>
          <p:cNvPr id="54281" name="Rectangle 9"/>
          <p:cNvSpPr>
            <a:spLocks noChangeArrowheads="1"/>
          </p:cNvSpPr>
          <p:nvPr/>
        </p:nvSpPr>
        <p:spPr bwMode="auto">
          <a:xfrm>
            <a:off x="4641850" y="3714750"/>
            <a:ext cx="309880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Report Interface</a:t>
            </a:r>
            <a:endParaRPr lang="en-GB" sz="1800" b="0"/>
          </a:p>
        </p:txBody>
      </p:sp>
      <p:sp>
        <p:nvSpPr>
          <p:cNvPr id="54282" name="Rectangle 10"/>
          <p:cNvSpPr>
            <a:spLocks noChangeArrowheads="1"/>
          </p:cNvSpPr>
          <p:nvPr/>
        </p:nvSpPr>
        <p:spPr bwMode="auto">
          <a:xfrm>
            <a:off x="4641850" y="4722813"/>
            <a:ext cx="3098800" cy="3619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Telefonanlage</a:t>
            </a:r>
            <a:endParaRPr lang="en-GB" sz="1800" b="0"/>
          </a:p>
        </p:txBody>
      </p:sp>
      <p:cxnSp>
        <p:nvCxnSpPr>
          <p:cNvPr id="54283" name="AutoShape 11"/>
          <p:cNvCxnSpPr>
            <a:cxnSpLocks noChangeShapeType="1"/>
            <a:stCxn id="54275" idx="3"/>
            <a:endCxn id="54276" idx="1"/>
          </p:cNvCxnSpPr>
          <p:nvPr/>
        </p:nvCxnSpPr>
        <p:spPr bwMode="auto">
          <a:xfrm flipV="1">
            <a:off x="2627313" y="1878013"/>
            <a:ext cx="2014537" cy="1514475"/>
          </a:xfrm>
          <a:prstGeom prst="bentConnector3">
            <a:avLst>
              <a:gd name="adj1" fmla="val 4995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4" name="AutoShape 12"/>
          <p:cNvCxnSpPr>
            <a:cxnSpLocks noChangeShapeType="1"/>
            <a:stCxn id="54275" idx="3"/>
            <a:endCxn id="54277" idx="1"/>
          </p:cNvCxnSpPr>
          <p:nvPr/>
        </p:nvCxnSpPr>
        <p:spPr bwMode="auto">
          <a:xfrm flipV="1">
            <a:off x="2627313" y="2381250"/>
            <a:ext cx="2014537" cy="1011238"/>
          </a:xfrm>
          <a:prstGeom prst="bentConnector3">
            <a:avLst>
              <a:gd name="adj1" fmla="val 4995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5" name="AutoShape 13"/>
          <p:cNvCxnSpPr>
            <a:cxnSpLocks noChangeShapeType="1"/>
            <a:stCxn id="54275" idx="3"/>
            <a:endCxn id="54278" idx="1"/>
          </p:cNvCxnSpPr>
          <p:nvPr/>
        </p:nvCxnSpPr>
        <p:spPr bwMode="auto">
          <a:xfrm flipV="1">
            <a:off x="2627313" y="2886075"/>
            <a:ext cx="2014537" cy="506413"/>
          </a:xfrm>
          <a:prstGeom prst="bentConnector3">
            <a:avLst>
              <a:gd name="adj1" fmla="val 4995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6" name="AutoShape 14"/>
          <p:cNvCxnSpPr>
            <a:cxnSpLocks noChangeShapeType="1"/>
            <a:stCxn id="54275" idx="3"/>
            <a:endCxn id="54279" idx="1"/>
          </p:cNvCxnSpPr>
          <p:nvPr/>
        </p:nvCxnSpPr>
        <p:spPr bwMode="auto">
          <a:xfrm flipV="1">
            <a:off x="2627313" y="3389313"/>
            <a:ext cx="2014537" cy="3175"/>
          </a:xfrm>
          <a:prstGeom prst="bentConnector3">
            <a:avLst>
              <a:gd name="adj1" fmla="val 4995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7" name="AutoShape 15"/>
          <p:cNvCxnSpPr>
            <a:cxnSpLocks noChangeShapeType="1"/>
            <a:stCxn id="54275" idx="3"/>
            <a:endCxn id="54280" idx="1"/>
          </p:cNvCxnSpPr>
          <p:nvPr/>
        </p:nvCxnSpPr>
        <p:spPr bwMode="auto">
          <a:xfrm>
            <a:off x="2627313" y="3392488"/>
            <a:ext cx="2014537" cy="1008062"/>
          </a:xfrm>
          <a:prstGeom prst="bentConnector3">
            <a:avLst>
              <a:gd name="adj1" fmla="val 4995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8" name="AutoShape 16"/>
          <p:cNvCxnSpPr>
            <a:cxnSpLocks noChangeShapeType="1"/>
            <a:stCxn id="54275" idx="3"/>
            <a:endCxn id="54281" idx="1"/>
          </p:cNvCxnSpPr>
          <p:nvPr/>
        </p:nvCxnSpPr>
        <p:spPr bwMode="auto">
          <a:xfrm>
            <a:off x="2627313" y="3392488"/>
            <a:ext cx="2014537" cy="503237"/>
          </a:xfrm>
          <a:prstGeom prst="bentConnector3">
            <a:avLst>
              <a:gd name="adj1" fmla="val 4995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9" name="AutoShape 17"/>
          <p:cNvCxnSpPr>
            <a:cxnSpLocks noChangeShapeType="1"/>
            <a:stCxn id="54275" idx="3"/>
            <a:endCxn id="54282" idx="1"/>
          </p:cNvCxnSpPr>
          <p:nvPr/>
        </p:nvCxnSpPr>
        <p:spPr bwMode="auto">
          <a:xfrm>
            <a:off x="2627313" y="3392488"/>
            <a:ext cx="2014537" cy="1511300"/>
          </a:xfrm>
          <a:prstGeom prst="bentConnector3">
            <a:avLst>
              <a:gd name="adj1" fmla="val 4995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0" name="Rectangle 18"/>
          <p:cNvSpPr>
            <a:spLocks noChangeArrowheads="1"/>
          </p:cNvSpPr>
          <p:nvPr/>
        </p:nvSpPr>
        <p:spPr bwMode="auto">
          <a:xfrm>
            <a:off x="4643438" y="5227638"/>
            <a:ext cx="3098800" cy="361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sz="1800" b="0"/>
              <a:t>...</a:t>
            </a:r>
            <a:endParaRPr lang="en-GB" sz="1800" b="0"/>
          </a:p>
        </p:txBody>
      </p:sp>
      <p:cxnSp>
        <p:nvCxnSpPr>
          <p:cNvPr id="54291" name="AutoShape 19"/>
          <p:cNvCxnSpPr>
            <a:cxnSpLocks noChangeShapeType="1"/>
            <a:stCxn id="54275" idx="3"/>
            <a:endCxn id="54290" idx="1"/>
          </p:cNvCxnSpPr>
          <p:nvPr/>
        </p:nvCxnSpPr>
        <p:spPr bwMode="auto">
          <a:xfrm>
            <a:off x="2627313" y="3392488"/>
            <a:ext cx="2016125" cy="201612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2" name="Text Box 20"/>
          <p:cNvSpPr txBox="1">
            <a:spLocks noChangeArrowheads="1"/>
          </p:cNvSpPr>
          <p:nvPr/>
        </p:nvSpPr>
        <p:spPr bwMode="auto">
          <a:xfrm>
            <a:off x="2195513" y="620713"/>
            <a:ext cx="382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Zukünftige Schnittstellen</a:t>
            </a:r>
            <a:endParaRPr lang="de-DE"/>
          </a:p>
        </p:txBody>
      </p:sp>
      <p:sp>
        <p:nvSpPr>
          <p:cNvPr id="54293" name="AutoShape 21">
            <a:hlinkClick r:id="" action="ppaction://hlinkshowjump?jump=firstslide" highlightClick="1"/>
          </p:cNvPr>
          <p:cNvSpPr>
            <a:spLocks noChangeArrowheads="1"/>
          </p:cNvSpPr>
          <p:nvPr/>
        </p:nvSpPr>
        <p:spPr bwMode="auto">
          <a:xfrm>
            <a:off x="8101013" y="6021388"/>
            <a:ext cx="644525" cy="5730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200" smtClean="0"/>
              <a:t>Instanzen des KDS am DESY und FNT:</a:t>
            </a:r>
            <a:br>
              <a:rPr lang="en-US" sz="3200" smtClean="0"/>
            </a:br>
            <a:endParaRPr lang="en-GB" sz="3200" smtClean="0"/>
          </a:p>
        </p:txBody>
      </p:sp>
      <p:sp>
        <p:nvSpPr>
          <p:cNvPr id="55299" name="Rectangle 3"/>
          <p:cNvSpPr>
            <a:spLocks noGrp="1" noChangeArrowheads="1"/>
          </p:cNvSpPr>
          <p:nvPr>
            <p:ph type="body" idx="1"/>
          </p:nvPr>
        </p:nvSpPr>
        <p:spPr/>
        <p:txBody>
          <a:bodyPr/>
          <a:lstStyle/>
          <a:p>
            <a:r>
              <a:rPr lang="en-US" sz="2800" smtClean="0"/>
              <a:t>Schulungsinstanz -&gt; FNT</a:t>
            </a:r>
          </a:p>
          <a:p>
            <a:r>
              <a:rPr lang="en-US" sz="2800" smtClean="0"/>
              <a:t>Testumgebung -&gt; DESY, IPPKDSTEST.desy.de</a:t>
            </a:r>
          </a:p>
          <a:p>
            <a:r>
              <a:rPr lang="en-US" sz="2800" smtClean="0"/>
              <a:t>Produktivumgebung -&gt; DESY, KDS.desy.de</a:t>
            </a:r>
          </a:p>
          <a:p>
            <a:endParaRPr lang="en-US" sz="2800" smtClean="0"/>
          </a:p>
          <a:p>
            <a:r>
              <a:rPr lang="en-US" sz="2800" smtClean="0"/>
              <a:t>Lizenzen: 15 conc. User (floating), zur Zeit jedoch nicht aktiv (mit Version 8.9  ab 2011; vorraussichtlich).</a:t>
            </a:r>
            <a:endParaRPr lang="en-GB" sz="28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63600" y="0"/>
            <a:ext cx="7772400" cy="576263"/>
          </a:xfrm>
          <a:noFill/>
        </p:spPr>
        <p:txBody>
          <a:bodyPr/>
          <a:lstStyle/>
          <a:p>
            <a:r>
              <a:rPr lang="de-DE" sz="2400" smtClean="0"/>
              <a:t>Nutzerkonzept</a:t>
            </a:r>
          </a:p>
        </p:txBody>
      </p:sp>
      <p:pic>
        <p:nvPicPr>
          <p:cNvPr id="563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5" y="2665413"/>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Rectangle 5"/>
          <p:cNvSpPr>
            <a:spLocks noChangeArrowheads="1"/>
          </p:cNvSpPr>
          <p:nvPr/>
        </p:nvSpPr>
        <p:spPr bwMode="auto">
          <a:xfrm>
            <a:off x="0" y="2420938"/>
            <a:ext cx="19415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de-DE" b="0">
                <a:latin typeface="Times New Roman" pitchFamily="18" charset="0"/>
              </a:rPr>
              <a:t>MDI Mandant</a:t>
            </a:r>
          </a:p>
        </p:txBody>
      </p:sp>
      <p:grpSp>
        <p:nvGrpSpPr>
          <p:cNvPr id="56325" name="Group 6"/>
          <p:cNvGrpSpPr>
            <a:grpSpLocks/>
          </p:cNvGrpSpPr>
          <p:nvPr/>
        </p:nvGrpSpPr>
        <p:grpSpPr bwMode="auto">
          <a:xfrm>
            <a:off x="4321175" y="1728788"/>
            <a:ext cx="3055938" cy="609600"/>
            <a:chOff x="680" y="2496"/>
            <a:chExt cx="1925" cy="384"/>
          </a:xfrm>
        </p:grpSpPr>
        <p:pic>
          <p:nvPicPr>
            <p:cNvPr id="563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 y="2496"/>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9" name="Text Box 8"/>
            <p:cNvSpPr txBox="1">
              <a:spLocks noChangeArrowheads="1"/>
            </p:cNvSpPr>
            <p:nvPr/>
          </p:nvSpPr>
          <p:spPr bwMode="auto">
            <a:xfrm>
              <a:off x="1197" y="2530"/>
              <a:ext cx="1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800" b="0">
                  <a:latin typeface="Times New Roman" pitchFamily="18" charset="0"/>
                </a:rPr>
                <a:t>MDI-Admin (Gruppe)</a:t>
              </a:r>
            </a:p>
          </p:txBody>
        </p:sp>
      </p:grpSp>
      <p:grpSp>
        <p:nvGrpSpPr>
          <p:cNvPr id="56326" name="Group 9"/>
          <p:cNvGrpSpPr>
            <a:grpSpLocks/>
          </p:cNvGrpSpPr>
          <p:nvPr/>
        </p:nvGrpSpPr>
        <p:grpSpPr bwMode="auto">
          <a:xfrm>
            <a:off x="4356100" y="765175"/>
            <a:ext cx="2046288" cy="609600"/>
            <a:chOff x="680" y="2496"/>
            <a:chExt cx="1289" cy="384"/>
          </a:xfrm>
        </p:grpSpPr>
        <p:pic>
          <p:nvPicPr>
            <p:cNvPr id="5635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 y="2496"/>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7" name="Text Box 11"/>
            <p:cNvSpPr txBox="1">
              <a:spLocks noChangeArrowheads="1"/>
            </p:cNvSpPr>
            <p:nvPr/>
          </p:nvSpPr>
          <p:spPr bwMode="auto">
            <a:xfrm>
              <a:off x="1197" y="2530"/>
              <a:ext cx="7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800" b="0">
                  <a:latin typeface="Times New Roman" pitchFamily="18" charset="0"/>
                </a:rPr>
                <a:t>MDI-Work</a:t>
              </a:r>
            </a:p>
          </p:txBody>
        </p:sp>
      </p:grpSp>
      <p:grpSp>
        <p:nvGrpSpPr>
          <p:cNvPr id="56327" name="Group 12"/>
          <p:cNvGrpSpPr>
            <a:grpSpLocks/>
          </p:cNvGrpSpPr>
          <p:nvPr/>
        </p:nvGrpSpPr>
        <p:grpSpPr bwMode="auto">
          <a:xfrm>
            <a:off x="4321175" y="4033838"/>
            <a:ext cx="1995488" cy="609600"/>
            <a:chOff x="680" y="2496"/>
            <a:chExt cx="1257" cy="384"/>
          </a:xfrm>
        </p:grpSpPr>
        <p:pic>
          <p:nvPicPr>
            <p:cNvPr id="5635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 y="2496"/>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5" name="Text Box 14"/>
            <p:cNvSpPr txBox="1">
              <a:spLocks noChangeArrowheads="1"/>
            </p:cNvSpPr>
            <p:nvPr/>
          </p:nvSpPr>
          <p:spPr bwMode="auto">
            <a:xfrm>
              <a:off x="1197" y="2530"/>
              <a:ext cx="7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800" b="0">
                  <a:latin typeface="Times New Roman" pitchFamily="18" charset="0"/>
                </a:rPr>
                <a:t>MDI-Read</a:t>
              </a:r>
            </a:p>
          </p:txBody>
        </p:sp>
      </p:grpSp>
      <p:grpSp>
        <p:nvGrpSpPr>
          <p:cNvPr id="56328" name="Group 15"/>
          <p:cNvGrpSpPr>
            <a:grpSpLocks/>
          </p:cNvGrpSpPr>
          <p:nvPr/>
        </p:nvGrpSpPr>
        <p:grpSpPr bwMode="auto">
          <a:xfrm>
            <a:off x="4392613" y="2736850"/>
            <a:ext cx="2135187" cy="609600"/>
            <a:chOff x="680" y="2496"/>
            <a:chExt cx="1345" cy="384"/>
          </a:xfrm>
        </p:grpSpPr>
        <p:pic>
          <p:nvPicPr>
            <p:cNvPr id="5635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 y="2496"/>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3" name="Text Box 17"/>
            <p:cNvSpPr txBox="1">
              <a:spLocks noChangeArrowheads="1"/>
            </p:cNvSpPr>
            <p:nvPr/>
          </p:nvSpPr>
          <p:spPr bwMode="auto">
            <a:xfrm>
              <a:off x="1197" y="2530"/>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800" b="0">
                  <a:latin typeface="Times New Roman" pitchFamily="18" charset="0"/>
                </a:rPr>
                <a:t>MDI-Extern</a:t>
              </a:r>
            </a:p>
          </p:txBody>
        </p:sp>
      </p:grpSp>
      <p:grpSp>
        <p:nvGrpSpPr>
          <p:cNvPr id="56329" name="Group 18"/>
          <p:cNvGrpSpPr>
            <a:grpSpLocks/>
          </p:cNvGrpSpPr>
          <p:nvPr/>
        </p:nvGrpSpPr>
        <p:grpSpPr bwMode="auto">
          <a:xfrm>
            <a:off x="4500563" y="5300663"/>
            <a:ext cx="2719387" cy="609600"/>
            <a:chOff x="680" y="2496"/>
            <a:chExt cx="1713" cy="384"/>
          </a:xfrm>
        </p:grpSpPr>
        <p:pic>
          <p:nvPicPr>
            <p:cNvPr id="5635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 y="2496"/>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1" name="Text Box 20"/>
            <p:cNvSpPr txBox="1">
              <a:spLocks noChangeArrowheads="1"/>
            </p:cNvSpPr>
            <p:nvPr/>
          </p:nvSpPr>
          <p:spPr bwMode="auto">
            <a:xfrm>
              <a:off x="1197" y="2530"/>
              <a:ext cx="1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800" b="0">
                  <a:latin typeface="Times New Roman" pitchFamily="18" charset="0"/>
                </a:rPr>
                <a:t>MDI-Work-Fremd</a:t>
              </a:r>
            </a:p>
          </p:txBody>
        </p:sp>
      </p:grpSp>
      <p:pic>
        <p:nvPicPr>
          <p:cNvPr id="5633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150" y="936625"/>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1" name="Rectangle 23"/>
          <p:cNvSpPr>
            <a:spLocks noChangeArrowheads="1"/>
          </p:cNvSpPr>
          <p:nvPr/>
        </p:nvSpPr>
        <p:spPr bwMode="auto">
          <a:xfrm>
            <a:off x="-1836738" y="4365625"/>
            <a:ext cx="4313238"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GB" b="0">
              <a:latin typeface="Times New Roman" pitchFamily="18" charset="0"/>
            </a:endParaRPr>
          </a:p>
        </p:txBody>
      </p:sp>
      <p:sp>
        <p:nvSpPr>
          <p:cNvPr id="56332" name="Rectangle 26"/>
          <p:cNvSpPr>
            <a:spLocks noChangeArrowheads="1"/>
          </p:cNvSpPr>
          <p:nvPr/>
        </p:nvSpPr>
        <p:spPr bwMode="auto">
          <a:xfrm>
            <a:off x="-263525" y="4691063"/>
            <a:ext cx="4313238"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GB" b="0">
              <a:latin typeface="Times New Roman" pitchFamily="18" charset="0"/>
            </a:endParaRPr>
          </a:p>
        </p:txBody>
      </p:sp>
      <p:sp>
        <p:nvSpPr>
          <p:cNvPr id="56333" name="Rectangle 29"/>
          <p:cNvSpPr>
            <a:spLocks noChangeArrowheads="1"/>
          </p:cNvSpPr>
          <p:nvPr/>
        </p:nvSpPr>
        <p:spPr bwMode="auto">
          <a:xfrm>
            <a:off x="622300" y="4332288"/>
            <a:ext cx="4313238"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GB" b="0">
              <a:latin typeface="Times New Roman" pitchFamily="18" charset="0"/>
            </a:endParaRPr>
          </a:p>
        </p:txBody>
      </p:sp>
      <p:sp>
        <p:nvSpPr>
          <p:cNvPr id="56334" name="Line 30"/>
          <p:cNvSpPr>
            <a:spLocks noChangeShapeType="1"/>
          </p:cNvSpPr>
          <p:nvPr/>
        </p:nvSpPr>
        <p:spPr bwMode="auto">
          <a:xfrm>
            <a:off x="2268538" y="3284538"/>
            <a:ext cx="2087562"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335" name="Line 31"/>
          <p:cNvSpPr>
            <a:spLocks noChangeShapeType="1"/>
          </p:cNvSpPr>
          <p:nvPr/>
        </p:nvSpPr>
        <p:spPr bwMode="auto">
          <a:xfrm>
            <a:off x="2411413" y="3284538"/>
            <a:ext cx="1800225" cy="1081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336" name="Line 32"/>
          <p:cNvSpPr>
            <a:spLocks noChangeShapeType="1"/>
          </p:cNvSpPr>
          <p:nvPr/>
        </p:nvSpPr>
        <p:spPr bwMode="auto">
          <a:xfrm flipV="1">
            <a:off x="2589213" y="2233613"/>
            <a:ext cx="1658937" cy="979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337" name="Line 33"/>
          <p:cNvSpPr>
            <a:spLocks noChangeShapeType="1"/>
          </p:cNvSpPr>
          <p:nvPr/>
        </p:nvSpPr>
        <p:spPr bwMode="auto">
          <a:xfrm flipV="1">
            <a:off x="2444750" y="3097213"/>
            <a:ext cx="180340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338" name="Line 34"/>
          <p:cNvSpPr>
            <a:spLocks noChangeShapeType="1"/>
          </p:cNvSpPr>
          <p:nvPr/>
        </p:nvSpPr>
        <p:spPr bwMode="auto">
          <a:xfrm flipV="1">
            <a:off x="2660650" y="1225550"/>
            <a:ext cx="1587500" cy="177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339" name="Text Box 38"/>
          <p:cNvSpPr txBox="1">
            <a:spLocks noChangeArrowheads="1"/>
          </p:cNvSpPr>
          <p:nvPr/>
        </p:nvSpPr>
        <p:spPr bwMode="auto">
          <a:xfrm>
            <a:off x="2736850" y="100965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user</a:t>
            </a:r>
          </a:p>
        </p:txBody>
      </p:sp>
      <p:sp>
        <p:nvSpPr>
          <p:cNvPr id="56340" name="Line 40"/>
          <p:cNvSpPr>
            <a:spLocks noChangeShapeType="1"/>
          </p:cNvSpPr>
          <p:nvPr/>
        </p:nvSpPr>
        <p:spPr bwMode="auto">
          <a:xfrm flipH="1">
            <a:off x="2305050" y="1585913"/>
            <a:ext cx="71438" cy="9350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341" name="Text Box 41"/>
          <p:cNvSpPr txBox="1">
            <a:spLocks noChangeArrowheads="1"/>
          </p:cNvSpPr>
          <p:nvPr/>
        </p:nvSpPr>
        <p:spPr bwMode="auto">
          <a:xfrm>
            <a:off x="5219700" y="404813"/>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800"/>
              <a:t>KDS-Gruppe</a:t>
            </a:r>
          </a:p>
        </p:txBody>
      </p:sp>
      <p:sp>
        <p:nvSpPr>
          <p:cNvPr id="56342" name="Text Box 42"/>
          <p:cNvSpPr txBox="1">
            <a:spLocks noChangeArrowheads="1"/>
          </p:cNvSpPr>
          <p:nvPr/>
        </p:nvSpPr>
        <p:spPr bwMode="auto">
          <a:xfrm>
            <a:off x="4356100" y="1341438"/>
            <a:ext cx="428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b="0">
                <a:latin typeface="Times New Roman" pitchFamily="18" charset="0"/>
              </a:rPr>
              <a:t>Die Work-Gruppe ist die Gruppe für Standardaufgaben. </a:t>
            </a:r>
          </a:p>
        </p:txBody>
      </p:sp>
      <p:sp>
        <p:nvSpPr>
          <p:cNvPr id="56343" name="Text Box 44"/>
          <p:cNvSpPr txBox="1">
            <a:spLocks noChangeArrowheads="1"/>
          </p:cNvSpPr>
          <p:nvPr/>
        </p:nvSpPr>
        <p:spPr bwMode="auto">
          <a:xfrm>
            <a:off x="4284663" y="2205038"/>
            <a:ext cx="4464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b="0">
                <a:latin typeface="Times New Roman" pitchFamily="18" charset="0"/>
              </a:rPr>
              <a:t>Diese kann Stammdaten (Geräte, Kabel) anlegen und die Benutzerverwaltung administrieren.</a:t>
            </a:r>
            <a:endParaRPr lang="de-DE" sz="2000" b="0">
              <a:latin typeface="Times New Roman" pitchFamily="18" charset="0"/>
            </a:endParaRPr>
          </a:p>
        </p:txBody>
      </p:sp>
      <p:sp>
        <p:nvSpPr>
          <p:cNvPr id="56344" name="Text Box 45"/>
          <p:cNvSpPr txBox="1">
            <a:spLocks noChangeArrowheads="1"/>
          </p:cNvSpPr>
          <p:nvPr/>
        </p:nvSpPr>
        <p:spPr bwMode="auto">
          <a:xfrm>
            <a:off x="4248150" y="3241675"/>
            <a:ext cx="48958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b="0">
                <a:latin typeface="Times New Roman" pitchFamily="18" charset="0"/>
              </a:rPr>
              <a:t>Diese Gruppe ist für Dienstleister gedacht. Sie kann ausschließlich zugewiesene Aufgaben im Workflow auf „erledigt“ setzen.</a:t>
            </a:r>
          </a:p>
        </p:txBody>
      </p:sp>
      <p:sp>
        <p:nvSpPr>
          <p:cNvPr id="56345" name="Text Box 46"/>
          <p:cNvSpPr txBox="1">
            <a:spLocks noChangeArrowheads="1"/>
          </p:cNvSpPr>
          <p:nvPr/>
        </p:nvSpPr>
        <p:spPr bwMode="auto">
          <a:xfrm>
            <a:off x="4356100" y="4652963"/>
            <a:ext cx="4359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b="0">
                <a:latin typeface="Times New Roman" pitchFamily="18" charset="0"/>
              </a:rPr>
              <a:t>Diese Gruppe darf in allen Netzwerken Informationen abrufen. Sie hat keinerlei Änderungsrechte.</a:t>
            </a:r>
          </a:p>
        </p:txBody>
      </p:sp>
      <p:sp>
        <p:nvSpPr>
          <p:cNvPr id="56346" name="Text Box 47"/>
          <p:cNvSpPr txBox="1">
            <a:spLocks noChangeArrowheads="1"/>
          </p:cNvSpPr>
          <p:nvPr/>
        </p:nvSpPr>
        <p:spPr bwMode="auto">
          <a:xfrm>
            <a:off x="3875088" y="5915025"/>
            <a:ext cx="52689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sz="1400" b="0">
                <a:latin typeface="Times New Roman" pitchFamily="18" charset="0"/>
              </a:rPr>
              <a:t>Die Work-Fremd-Gruppe kann als einzige Gruppe Verbindungen zu fremden Geräten herstellen. Um versehentliches Arbeiten in dieser Gruppe zu vermeiden, wurden die sonstigen Berechtigungen eingeschränkt (z.B. steht kein Navigator zur Verfügung).</a:t>
            </a:r>
          </a:p>
        </p:txBody>
      </p:sp>
      <p:sp>
        <p:nvSpPr>
          <p:cNvPr id="56347" name="Text Box 48"/>
          <p:cNvSpPr txBox="1">
            <a:spLocks noChangeArrowheads="1"/>
          </p:cNvSpPr>
          <p:nvPr/>
        </p:nvSpPr>
        <p:spPr bwMode="auto">
          <a:xfrm>
            <a:off x="158750" y="4456113"/>
            <a:ext cx="3692525"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buFontTx/>
              <a:buChar char="•"/>
            </a:pPr>
            <a:r>
              <a:rPr lang="en-US"/>
              <a:t> Alle sehen alles</a:t>
            </a:r>
          </a:p>
          <a:p>
            <a:pPr>
              <a:buFontTx/>
              <a:buChar char="•"/>
            </a:pPr>
            <a:r>
              <a:rPr lang="en-US" sz="1800"/>
              <a:t> Eigentümer ist der Mandant</a:t>
            </a:r>
          </a:p>
          <a:p>
            <a:pPr>
              <a:buFontTx/>
              <a:buChar char="•"/>
            </a:pPr>
            <a:r>
              <a:rPr lang="en-US" sz="1800"/>
              <a:t> Änderungen sind nur innerhalb des Mandanten erlaubt. Ausnahme: </a:t>
            </a:r>
          </a:p>
          <a:p>
            <a:pPr>
              <a:buFontTx/>
              <a:buChar char="•"/>
            </a:pPr>
            <a:endParaRPr lang="de-DE" sz="1800"/>
          </a:p>
        </p:txBody>
      </p:sp>
      <p:sp>
        <p:nvSpPr>
          <p:cNvPr id="56348" name="Line 49"/>
          <p:cNvSpPr>
            <a:spLocks noChangeShapeType="1"/>
          </p:cNvSpPr>
          <p:nvPr/>
        </p:nvSpPr>
        <p:spPr bwMode="auto">
          <a:xfrm flipV="1">
            <a:off x="2484438" y="5661025"/>
            <a:ext cx="18716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349" name="Text Box 50"/>
          <p:cNvSpPr txBox="1">
            <a:spLocks noChangeArrowheads="1"/>
          </p:cNvSpPr>
          <p:nvPr/>
        </p:nvSpPr>
        <p:spPr bwMode="auto">
          <a:xfrm>
            <a:off x="158750" y="2944813"/>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800"/>
              <a:t>DESY-Gruppe</a:t>
            </a:r>
            <a:endParaRPr lang="de-DE" sz="180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2843213" y="1122363"/>
            <a:ext cx="2911475" cy="649287"/>
            <a:chOff x="1301" y="630"/>
            <a:chExt cx="1834" cy="409"/>
          </a:xfrm>
        </p:grpSpPr>
        <p:pic>
          <p:nvPicPr>
            <p:cNvPr id="573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 y="655"/>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7" name="Rectangle 4"/>
            <p:cNvSpPr>
              <a:spLocks noChangeArrowheads="1"/>
            </p:cNvSpPr>
            <p:nvPr/>
          </p:nvSpPr>
          <p:spPr bwMode="auto">
            <a:xfrm>
              <a:off x="1781" y="630"/>
              <a:ext cx="1354"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de-DE" sz="3200" b="0">
                  <a:latin typeface="Times New Roman" pitchFamily="18" charset="0"/>
                </a:rPr>
                <a:t>Desy-Zone</a:t>
              </a:r>
            </a:p>
          </p:txBody>
        </p:sp>
      </p:grpSp>
      <p:grpSp>
        <p:nvGrpSpPr>
          <p:cNvPr id="57347" name="Group 5"/>
          <p:cNvGrpSpPr>
            <a:grpSpLocks/>
          </p:cNvGrpSpPr>
          <p:nvPr/>
        </p:nvGrpSpPr>
        <p:grpSpPr bwMode="auto">
          <a:xfrm>
            <a:off x="2843213" y="1771650"/>
            <a:ext cx="2911475" cy="649288"/>
            <a:chOff x="1301" y="1367"/>
            <a:chExt cx="1834" cy="409"/>
          </a:xfrm>
        </p:grpSpPr>
        <p:pic>
          <p:nvPicPr>
            <p:cNvPr id="573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 y="1392"/>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5" name="Rectangle 7"/>
            <p:cNvSpPr>
              <a:spLocks noChangeArrowheads="1"/>
            </p:cNvSpPr>
            <p:nvPr/>
          </p:nvSpPr>
          <p:spPr bwMode="auto">
            <a:xfrm>
              <a:off x="1781" y="1367"/>
              <a:ext cx="1354"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de-DE" sz="3200" b="0">
                  <a:latin typeface="Times New Roman" pitchFamily="18" charset="0"/>
                </a:rPr>
                <a:t>Desy-Zone</a:t>
              </a:r>
            </a:p>
          </p:txBody>
        </p:sp>
      </p:grpSp>
      <p:grpSp>
        <p:nvGrpSpPr>
          <p:cNvPr id="57348" name="Group 8"/>
          <p:cNvGrpSpPr>
            <a:grpSpLocks/>
          </p:cNvGrpSpPr>
          <p:nvPr/>
        </p:nvGrpSpPr>
        <p:grpSpPr bwMode="auto">
          <a:xfrm>
            <a:off x="2843213" y="2420938"/>
            <a:ext cx="2911475" cy="649287"/>
            <a:chOff x="1301" y="2135"/>
            <a:chExt cx="1834" cy="409"/>
          </a:xfrm>
        </p:grpSpPr>
        <p:pic>
          <p:nvPicPr>
            <p:cNvPr id="5735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 y="2160"/>
              <a:ext cx="3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3" name="Rectangle 10"/>
            <p:cNvSpPr>
              <a:spLocks noChangeArrowheads="1"/>
            </p:cNvSpPr>
            <p:nvPr/>
          </p:nvSpPr>
          <p:spPr bwMode="auto">
            <a:xfrm>
              <a:off x="1781" y="2135"/>
              <a:ext cx="1354"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de-DE" b="0">
                  <a:latin typeface="Times New Roman" pitchFamily="18" charset="0"/>
                </a:rPr>
                <a:t>Kay Wittenburg</a:t>
              </a:r>
            </a:p>
          </p:txBody>
        </p:sp>
      </p:grpSp>
      <p:sp>
        <p:nvSpPr>
          <p:cNvPr id="57349" name="Rectangle 11"/>
          <p:cNvSpPr>
            <a:spLocks noGrp="1" noChangeArrowheads="1"/>
          </p:cNvSpPr>
          <p:nvPr>
            <p:ph type="title"/>
          </p:nvPr>
        </p:nvSpPr>
        <p:spPr>
          <a:xfrm>
            <a:off x="333375" y="431800"/>
            <a:ext cx="8267700" cy="396875"/>
          </a:xfrm>
          <a:noFill/>
        </p:spPr>
        <p:txBody>
          <a:bodyPr/>
          <a:lstStyle/>
          <a:p>
            <a:r>
              <a:rPr lang="de-DE" sz="3200" smtClean="0"/>
              <a:t>Desy - Zonenmandant</a:t>
            </a:r>
          </a:p>
        </p:txBody>
      </p:sp>
      <p:sp>
        <p:nvSpPr>
          <p:cNvPr id="57350" name="Rectangle 12"/>
          <p:cNvSpPr>
            <a:spLocks noChangeArrowheads="1"/>
          </p:cNvSpPr>
          <p:nvPr/>
        </p:nvSpPr>
        <p:spPr bwMode="auto">
          <a:xfrm>
            <a:off x="395288" y="3357563"/>
            <a:ext cx="79390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2000" b="0">
                <a:latin typeface="Times New Roman" pitchFamily="18" charset="0"/>
              </a:rPr>
              <a:t>Desy-Zone: Diese Gruppe darf Zonen (Campus, Gebäude, Räume) anlegen, ändern und löschen. Die Zonen stehen dann allen anderen Gruppen zur Verfügung. Die Gruppe darf keine Geräte platzieren, ändern oder Verbindungen herstellen </a:t>
            </a:r>
          </a:p>
        </p:txBody>
      </p:sp>
      <p:sp>
        <p:nvSpPr>
          <p:cNvPr id="57351" name="Text Box 15"/>
          <p:cNvSpPr txBox="1">
            <a:spLocks noChangeArrowheads="1"/>
          </p:cNvSpPr>
          <p:nvPr/>
        </p:nvSpPr>
        <p:spPr bwMode="auto">
          <a:xfrm>
            <a:off x="1116013" y="1196975"/>
            <a:ext cx="15382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Mandant:</a:t>
            </a:r>
          </a:p>
          <a:p>
            <a:endParaRPr lang="en-US"/>
          </a:p>
          <a:p>
            <a:r>
              <a:rPr lang="en-US"/>
              <a:t>Gruppe:</a:t>
            </a:r>
          </a:p>
          <a:p>
            <a:endParaRPr lang="en-US"/>
          </a:p>
          <a:p>
            <a:r>
              <a:rPr lang="en-US"/>
              <a:t>User:</a:t>
            </a:r>
            <a:endParaRPr lang="de-DE"/>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Danke</a:t>
            </a:r>
          </a:p>
        </p:txBody>
      </p:sp>
      <p:sp>
        <p:nvSpPr>
          <p:cNvPr id="58371" name="Rectangle 3"/>
          <p:cNvSpPr>
            <a:spLocks noGrp="1" noChangeArrowheads="1"/>
          </p:cNvSpPr>
          <p:nvPr>
            <p:ph type="body" idx="1"/>
          </p:nvPr>
        </p:nvSpPr>
        <p:spPr>
          <a:xfrm>
            <a:off x="539750" y="1052513"/>
            <a:ext cx="7918450" cy="4114800"/>
          </a:xfrm>
        </p:spPr>
        <p:txBody>
          <a:bodyPr/>
          <a:lstStyle/>
          <a:p>
            <a:r>
              <a:rPr lang="de-DE" sz="2400" smtClean="0"/>
              <a:t>An Andrea Robben (IPP)</a:t>
            </a:r>
          </a:p>
          <a:p>
            <a:r>
              <a:rPr lang="de-DE" sz="2400" smtClean="0"/>
              <a:t>An Firma Long-IT, insbesondere Hr. Langer</a:t>
            </a:r>
            <a:br>
              <a:rPr lang="de-DE" sz="2400" smtClean="0"/>
            </a:br>
            <a:r>
              <a:rPr lang="de-DE" sz="2400" u="sng" smtClean="0"/>
              <a:t>Beide haben das Projekt vorzüglich vorbereitet, ausgearbeitet und durchgeführt!</a:t>
            </a:r>
          </a:p>
          <a:p>
            <a:r>
              <a:rPr lang="de-DE" sz="2400" smtClean="0"/>
              <a:t>An das Benchmarkteam und Pilotteam: A. Robben (IPP), M. Steckel, F. Reuther, M. Hoeptner (MDI), O. Krebs, K. Amyan (MKK), G. Radzinski (IT-TK), TH. Fröhlich (MHF), H. Förster (IT), Hr. Langer (Long-IT)</a:t>
            </a:r>
          </a:p>
          <a:p>
            <a:r>
              <a:rPr lang="de-DE" sz="2400" smtClean="0"/>
              <a:t>An alle beteiligten Gruppen und deren KDS-Mitarbeiter</a:t>
            </a:r>
          </a:p>
        </p:txBody>
      </p:sp>
      <p:sp>
        <p:nvSpPr>
          <p:cNvPr id="58372" name="Text Box 5">
            <a:hlinkClick r:id="rId3"/>
          </p:cNvPr>
          <p:cNvSpPr txBox="1">
            <a:spLocks noChangeArrowheads="1"/>
          </p:cNvSpPr>
          <p:nvPr/>
        </p:nvSpPr>
        <p:spPr bwMode="auto">
          <a:xfrm>
            <a:off x="3203575" y="5157788"/>
            <a:ext cx="1020763"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solidFill>
                  <a:schemeClr val="accent2"/>
                </a:solidFill>
              </a:rPr>
              <a:t>Login</a:t>
            </a:r>
          </a:p>
        </p:txBody>
      </p:sp>
      <p:sp>
        <p:nvSpPr>
          <p:cNvPr id="58373" name="AutoShape 6">
            <a:hlinkClick r:id="" action="ppaction://hlinkshowjump?jump=firstslide" highlightClick="1"/>
          </p:cNvPr>
          <p:cNvSpPr>
            <a:spLocks noChangeArrowheads="1"/>
          </p:cNvSpPr>
          <p:nvPr/>
        </p:nvSpPr>
        <p:spPr bwMode="auto">
          <a:xfrm>
            <a:off x="8101013" y="6021388"/>
            <a:ext cx="644525" cy="573087"/>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libera-bril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300663"/>
            <a:ext cx="835342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4963"/>
            <a:ext cx="8208963"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Clock Spl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52387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descr="libera-clock-spl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73688"/>
            <a:ext cx="7842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066800"/>
            <a:ext cx="58483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95288" y="115888"/>
            <a:ext cx="7772400" cy="60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r>
              <a:rPr lang="de-DE" sz="3600" b="0">
                <a:solidFill>
                  <a:schemeClr val="tx2"/>
                </a:solidFill>
                <a:latin typeface="Times New Roman" pitchFamily="18" charset="0"/>
              </a:rPr>
              <a:t>Anlass</a:t>
            </a:r>
          </a:p>
        </p:txBody>
      </p:sp>
      <p:sp>
        <p:nvSpPr>
          <p:cNvPr id="7171" name="Rectangle 6"/>
          <p:cNvSpPr>
            <a:spLocks noChangeArrowheads="1"/>
          </p:cNvSpPr>
          <p:nvPr/>
        </p:nvSpPr>
        <p:spPr bwMode="auto">
          <a:xfrm>
            <a:off x="323850" y="765175"/>
            <a:ext cx="8534400"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rgbClr val="E4B900"/>
              </a:buClr>
              <a:buFont typeface="Wingdings" pitchFamily="2" charset="2"/>
              <a:buChar char="§"/>
            </a:pPr>
            <a:r>
              <a:rPr lang="de-DE" sz="1800" b="0"/>
              <a:t>Auf dem DESY Gelände befinden sich eine Unzahl von Kabelverbindungen für die unterschiedlichsten Anwendungen.</a:t>
            </a:r>
          </a:p>
          <a:p>
            <a:pPr marL="342900" indent="-342900">
              <a:spcBef>
                <a:spcPct val="20000"/>
              </a:spcBef>
              <a:buClr>
                <a:srgbClr val="E4B900"/>
              </a:buClr>
              <a:buFont typeface="Wingdings" pitchFamily="2" charset="2"/>
              <a:buChar char="§"/>
            </a:pPr>
            <a:r>
              <a:rPr lang="de-DE" sz="1800" b="0"/>
              <a:t>Bislang </a:t>
            </a:r>
            <a:r>
              <a:rPr lang="de-DE" sz="1800"/>
              <a:t>unterschiedliche Dokumentationspraxis</a:t>
            </a:r>
            <a:r>
              <a:rPr lang="de-DE" sz="1800" b="0"/>
              <a:t> bei den verschiedenen DESY Gruppen. </a:t>
            </a:r>
          </a:p>
          <a:p>
            <a:pPr marL="342900" indent="-342900">
              <a:spcBef>
                <a:spcPct val="20000"/>
              </a:spcBef>
              <a:buClr>
                <a:srgbClr val="E4B900"/>
              </a:buClr>
              <a:buFont typeface="Wingdings" pitchFamily="2" charset="2"/>
              <a:buChar char="§"/>
            </a:pPr>
            <a:r>
              <a:rPr lang="de-DE" sz="1800" b="0"/>
              <a:t>Unzureichende Hilfsmittel wie Zettel, Excel-Tabellen oder aus IBM-Zeiten übernommene Systeme statt eines modernen, rechnergestützten Dokumentationswerkzeuges.</a:t>
            </a:r>
          </a:p>
          <a:p>
            <a:pPr marL="342900" indent="-342900">
              <a:spcBef>
                <a:spcPct val="20000"/>
              </a:spcBef>
              <a:buClr>
                <a:srgbClr val="E4B900"/>
              </a:buClr>
              <a:buFont typeface="Wingdings" pitchFamily="2" charset="2"/>
              <a:buChar char="§"/>
            </a:pPr>
            <a:r>
              <a:rPr lang="de-DE" sz="1800" b="0"/>
              <a:t>Durch unzureichende Dokumentationspraxis der Kabel </a:t>
            </a:r>
            <a:r>
              <a:rPr lang="de-DE" sz="1800" b="0">
                <a:sym typeface="Symbol" pitchFamily="18" charset="2"/>
              </a:rPr>
              <a:t> </a:t>
            </a:r>
            <a:r>
              <a:rPr lang="de-DE" sz="1800"/>
              <a:t>wiederholt auftretende  Fehlschaltungen oder Reparaturproblemen</a:t>
            </a:r>
            <a:r>
              <a:rPr lang="de-DE" sz="1800" b="0"/>
              <a:t>, die auch zu ungewollten Stillständen der Beschleuniger geführt haben.</a:t>
            </a:r>
          </a:p>
          <a:p>
            <a:pPr marL="342900" indent="-342900">
              <a:spcBef>
                <a:spcPct val="20000"/>
              </a:spcBef>
              <a:buClr>
                <a:srgbClr val="E4B900"/>
              </a:buClr>
              <a:buFont typeface="Wingdings" pitchFamily="2" charset="2"/>
              <a:buNone/>
            </a:pPr>
            <a:r>
              <a:rPr lang="en-US" sz="1800" u="sng"/>
              <a:t>KDS soll erreichen:</a:t>
            </a:r>
            <a:endParaRPr lang="de-DE" sz="1800" u="sng"/>
          </a:p>
          <a:p>
            <a:pPr marL="342900" indent="-342900">
              <a:spcBef>
                <a:spcPct val="20000"/>
              </a:spcBef>
              <a:buClr>
                <a:srgbClr val="E4B900"/>
              </a:buClr>
              <a:buFont typeface="Wingdings" pitchFamily="2" charset="2"/>
              <a:buChar char="§"/>
            </a:pPr>
            <a:r>
              <a:rPr lang="de-DE" sz="1800" b="0"/>
              <a:t>Deutliche </a:t>
            </a:r>
            <a:r>
              <a:rPr lang="de-DE" sz="1800"/>
              <a:t>Verringerung der Fehlerhäufigkeit</a:t>
            </a:r>
            <a:r>
              <a:rPr lang="de-DE" sz="1800" b="0"/>
              <a:t> bei Reparaturen und Schaltungen</a:t>
            </a:r>
          </a:p>
          <a:p>
            <a:pPr marL="342900" indent="-342900">
              <a:spcBef>
                <a:spcPct val="20000"/>
              </a:spcBef>
              <a:buClr>
                <a:srgbClr val="E4B900"/>
              </a:buClr>
              <a:buFont typeface="Wingdings" pitchFamily="2" charset="2"/>
              <a:buChar char="§"/>
            </a:pPr>
            <a:r>
              <a:rPr lang="de-DE" sz="1800" b="0"/>
              <a:t>Vereinfachung von Neuinstallationen</a:t>
            </a:r>
          </a:p>
          <a:p>
            <a:pPr marL="342900" indent="-342900">
              <a:spcBef>
                <a:spcPct val="20000"/>
              </a:spcBef>
              <a:buClr>
                <a:srgbClr val="E4B900"/>
              </a:buClr>
              <a:buFont typeface="Wingdings" pitchFamily="2" charset="2"/>
              <a:buChar char="§"/>
            </a:pPr>
            <a:r>
              <a:rPr lang="de-DE" sz="1800"/>
              <a:t>Effiziente und ökonomische Bewirtschaftung und Verwaltung von Kabeln und Leitungen</a:t>
            </a:r>
            <a:endParaRPr lang="de-DE" sz="1800" b="0"/>
          </a:p>
          <a:p>
            <a:pPr marL="342900" indent="-342900">
              <a:spcBef>
                <a:spcPct val="20000"/>
              </a:spcBef>
              <a:buClr>
                <a:srgbClr val="E4B900"/>
              </a:buClr>
              <a:buFont typeface="Wingdings" pitchFamily="2" charset="2"/>
              <a:buChar char="§"/>
            </a:pPr>
            <a:r>
              <a:rPr lang="de-DE" sz="1800"/>
              <a:t>EMV Problematik</a:t>
            </a:r>
            <a:r>
              <a:rPr lang="de-DE" sz="1800" b="0"/>
              <a:t> (Neu)</a:t>
            </a:r>
          </a:p>
          <a:p>
            <a:pPr marL="342900" indent="-342900">
              <a:spcBef>
                <a:spcPct val="20000"/>
              </a:spcBef>
              <a:buClr>
                <a:srgbClr val="E4B900"/>
              </a:buClr>
              <a:buFont typeface="Wingdings" pitchFamily="2" charset="2"/>
              <a:buChar char="§"/>
            </a:pPr>
            <a:r>
              <a:rPr lang="de-DE" sz="1800" b="0"/>
              <a:t>Wird sehr wichtig für neue DESY Projekte (XFEL, ILC, PETRAIII, …)</a:t>
            </a:r>
          </a:p>
        </p:txBody>
      </p:sp>
      <p:sp>
        <p:nvSpPr>
          <p:cNvPr id="7172" name="Text Box 7"/>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BA3EF52F-0F38-4173-815A-6937F8310996}" type="slidenum">
              <a:rPr lang="de-DE" sz="1200" b="0">
                <a:solidFill>
                  <a:srgbClr val="B2B2B2"/>
                </a:solidFill>
              </a:rPr>
              <a:pPr>
                <a:spcBef>
                  <a:spcPct val="50000"/>
                </a:spcBef>
              </a:pPr>
              <a:t>6</a:t>
            </a:fld>
            <a:endParaRPr lang="de-DE" sz="1200" b="0">
              <a:solidFill>
                <a:srgbClr val="B2B2B2"/>
              </a:solidFill>
              <a:latin typeface="Times New Roman" pitchFamily="18" charset="0"/>
            </a:endParaRPr>
          </a:p>
        </p:txBody>
      </p:sp>
      <p:sp>
        <p:nvSpPr>
          <p:cNvPr id="7173" name="AutoShape 8">
            <a:hlinkClick r:id="" action="ppaction://hlinkshowjump?jump=firstslide" highlightClick="1"/>
          </p:cNvPr>
          <p:cNvSpPr>
            <a:spLocks noChangeArrowheads="1"/>
          </p:cNvSpPr>
          <p:nvPr/>
        </p:nvSpPr>
        <p:spPr bwMode="auto">
          <a:xfrm>
            <a:off x="8172450" y="6165850"/>
            <a:ext cx="357188"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08050"/>
            <a:ext cx="8785225"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ext Box 3"/>
          <p:cNvSpPr txBox="1">
            <a:spLocks noChangeArrowheads="1"/>
          </p:cNvSpPr>
          <p:nvPr/>
        </p:nvSpPr>
        <p:spPr bwMode="auto">
          <a:xfrm>
            <a:off x="1258888" y="260350"/>
            <a:ext cx="6884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DE"/>
              <a:t>Verbindungen semigraphisch und tabellarisch</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esy_voic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8948738"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e-DE" sz="2800" smtClean="0"/>
              <a:t>Beispiel: Detailinformationen, grafische Anzeige</a:t>
            </a:r>
            <a:endParaRPr lang="en-GB" sz="2800" smtClean="0"/>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371600"/>
            <a:ext cx="4097338" cy="4578350"/>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descr="Leiste_mit_Y_Adapter"/>
          <p:cNvPicPr>
            <a:picLocks noChangeAspect="1" noChangeArrowheads="1"/>
          </p:cNvPicPr>
          <p:nvPr/>
        </p:nvPicPr>
        <p:blipFill>
          <a:blip r:embed="rId3">
            <a:extLst>
              <a:ext uri="{28A0092B-C50C-407E-A947-70E740481C1C}">
                <a14:useLocalDpi xmlns:a14="http://schemas.microsoft.com/office/drawing/2010/main" val="0"/>
              </a:ext>
            </a:extLst>
          </a:blip>
          <a:srcRect t="5672" r="35878"/>
          <a:stretch>
            <a:fillRect/>
          </a:stretch>
        </p:blipFill>
        <p:spPr bwMode="auto">
          <a:xfrm>
            <a:off x="5027613" y="1379538"/>
            <a:ext cx="3840162" cy="45847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038225"/>
            <a:ext cx="81343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109663"/>
            <a:ext cx="679132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421813"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524000"/>
            <a:ext cx="9058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Line 5"/>
          <p:cNvSpPr>
            <a:spLocks noChangeShapeType="1"/>
          </p:cNvSpPr>
          <p:nvPr/>
        </p:nvSpPr>
        <p:spPr bwMode="auto">
          <a:xfrm>
            <a:off x="5148263" y="1125538"/>
            <a:ext cx="3455987"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660" name="Text Box 6"/>
          <p:cNvSpPr txBox="1">
            <a:spLocks noChangeArrowheads="1"/>
          </p:cNvSpPr>
          <p:nvPr/>
        </p:nvSpPr>
        <p:spPr bwMode="auto">
          <a:xfrm>
            <a:off x="1527175" y="639763"/>
            <a:ext cx="304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Export nach EXCEL</a:t>
            </a:r>
            <a:endParaRPr lang="de-D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981075"/>
            <a:ext cx="9128125" cy="48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 y="1295400"/>
            <a:ext cx="81534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CC00"/>
              </a:buClr>
              <a:buSzPct val="130000"/>
              <a:buFont typeface="Wingdings" pitchFamily="2" charset="2"/>
              <a:buChar char="§"/>
            </a:pPr>
            <a:r>
              <a:rPr lang="de-DE" sz="1800" b="0">
                <a:latin typeface="Times New Roman" pitchFamily="18" charset="0"/>
                <a:cs typeface="Times New Roman" pitchFamily="18" charset="0"/>
              </a:rPr>
              <a:t> Von einem KDS wird erwartet, dass es die Kabelstruktur dieser Anlagen, der Gebäude und auf dem Gelände verwaltet und den Benutzern bequem zugänglich macht. Das KDS soll weiterhin in der Lage sein, unterschiedliche Versionen von Kabeln, Steckerkonfigurationen, Verteilern und Anschlüssen zu verwalten und Arbeitsabläufe (z.B. Wartungs- und  Installations- und Deinstallationsprozesse) elektronisch zu unterstützen.</a:t>
            </a:r>
          </a:p>
          <a:p>
            <a:pPr>
              <a:buClr>
                <a:srgbClr val="FFCC00"/>
              </a:buClr>
              <a:buSzPct val="130000"/>
              <a:buFont typeface="Wingdings" pitchFamily="2" charset="2"/>
              <a:buChar char="§"/>
            </a:pPr>
            <a:endParaRPr lang="de-DE" sz="1800" b="0">
              <a:latin typeface="Times New Roman" pitchFamily="18" charset="0"/>
              <a:cs typeface="Times New Roman" pitchFamily="18" charset="0"/>
            </a:endParaRPr>
          </a:p>
          <a:p>
            <a:pPr>
              <a:buClr>
                <a:srgbClr val="FFCC00"/>
              </a:buClr>
              <a:buSzPct val="130000"/>
              <a:buFont typeface="Wingdings" pitchFamily="2" charset="2"/>
              <a:buChar char="§"/>
            </a:pPr>
            <a:r>
              <a:rPr lang="de-DE" sz="1800" b="0">
                <a:latin typeface="Times New Roman" pitchFamily="18" charset="0"/>
                <a:cs typeface="Times New Roman" pitchFamily="18" charset="0"/>
              </a:rPr>
              <a:t> Das KDS soll ein kommerziell vertriebenes  Produkt sein, das an die betrieblichen Erfordernisse bei DESY angepasst und weiterentwickelt werden kann. </a:t>
            </a:r>
          </a:p>
          <a:p>
            <a:pPr>
              <a:buClr>
                <a:srgbClr val="FFCC00"/>
              </a:buClr>
              <a:buSzPct val="130000"/>
              <a:buFont typeface="Wingdings" pitchFamily="2" charset="2"/>
              <a:buChar char="§"/>
            </a:pPr>
            <a:endParaRPr lang="de-DE" sz="1800" b="0">
              <a:latin typeface="Times New Roman" pitchFamily="18" charset="0"/>
              <a:cs typeface="Times New Roman" pitchFamily="18" charset="0"/>
            </a:endParaRPr>
          </a:p>
          <a:p>
            <a:pPr>
              <a:buClr>
                <a:srgbClr val="FFCC00"/>
              </a:buClr>
              <a:buSzPct val="130000"/>
              <a:buFont typeface="Wingdings" pitchFamily="2" charset="2"/>
              <a:buChar char="§"/>
            </a:pPr>
            <a:r>
              <a:rPr lang="de-DE" sz="1800" b="0">
                <a:latin typeface="Times New Roman" pitchFamily="18" charset="0"/>
                <a:cs typeface="Times New Roman" pitchFamily="18" charset="0"/>
              </a:rPr>
              <a:t> Das grafische User-Interface muss auf WINDOWS-XP basiert sein und von den unterschiedlichen Benutzerkreisen angepasst werden können. Über dieses Interface sollen alle Funktionen des Systems zugänglich sein. </a:t>
            </a:r>
          </a:p>
          <a:p>
            <a:pPr>
              <a:buClr>
                <a:srgbClr val="FFCC00"/>
              </a:buClr>
              <a:buSzPct val="130000"/>
              <a:buFont typeface="Wingdings" pitchFamily="2" charset="2"/>
              <a:buChar char="§"/>
            </a:pPr>
            <a:endParaRPr lang="de-DE" sz="1800" b="0">
              <a:latin typeface="Times New Roman" pitchFamily="18" charset="0"/>
              <a:cs typeface="Times New Roman" pitchFamily="18" charset="0"/>
            </a:endParaRPr>
          </a:p>
          <a:p>
            <a:pPr>
              <a:buClr>
                <a:srgbClr val="FFCC00"/>
              </a:buClr>
              <a:buSzPct val="130000"/>
              <a:buFont typeface="Wingdings" pitchFamily="2" charset="2"/>
              <a:buChar char="§"/>
            </a:pPr>
            <a:r>
              <a:rPr lang="de-DE" sz="1800" b="0">
                <a:latin typeface="Times New Roman" pitchFamily="18" charset="0"/>
                <a:cs typeface="Times New Roman" pitchFamily="18" charset="0"/>
              </a:rPr>
              <a:t> Das System soll zumindest deutschsprachig angeboten werden.</a:t>
            </a:r>
          </a:p>
          <a:p>
            <a:pPr>
              <a:buClr>
                <a:srgbClr val="FFCC00"/>
              </a:buClr>
              <a:buSzPct val="130000"/>
              <a:buFont typeface="Wingdings" pitchFamily="2" charset="2"/>
              <a:buNone/>
            </a:pPr>
            <a:endParaRPr lang="de-DE" sz="1800" b="0">
              <a:latin typeface="Times New Roman" pitchFamily="18" charset="0"/>
              <a:cs typeface="Times New Roman" pitchFamily="18" charset="0"/>
            </a:endParaRPr>
          </a:p>
          <a:p>
            <a:pPr>
              <a:buClr>
                <a:srgbClr val="FFCC00"/>
              </a:buClr>
              <a:buSzPct val="130000"/>
              <a:buFont typeface="Wingdings" pitchFamily="2" charset="2"/>
              <a:buChar char="§"/>
            </a:pPr>
            <a:r>
              <a:rPr lang="de-DE" sz="1800" b="0">
                <a:latin typeface="Times New Roman" pitchFamily="18" charset="0"/>
                <a:cs typeface="Times New Roman" pitchFamily="18" charset="0"/>
              </a:rPr>
              <a:t> Weiterhin werden Schnittstellen zu EXEL (WORD und VARCAD) gefordert, zumindest sollte eine einfache Übernahme vorhandener Daten von diesen Systemen möglich sein. Als Datenbank soll ORACLE verwendet werden (DESY Standard).</a:t>
            </a:r>
            <a:r>
              <a:rPr lang="de-DE" sz="1800" b="0">
                <a:latin typeface="Times New Roman" pitchFamily="18" charset="0"/>
              </a:rPr>
              <a:t> </a:t>
            </a:r>
          </a:p>
        </p:txBody>
      </p:sp>
      <p:sp>
        <p:nvSpPr>
          <p:cNvPr id="8195" name="Text Box 4"/>
          <p:cNvSpPr txBox="1">
            <a:spLocks noChangeArrowheads="1"/>
          </p:cNvSpPr>
          <p:nvPr/>
        </p:nvSpPr>
        <p:spPr bwMode="auto">
          <a:xfrm>
            <a:off x="1476375" y="260350"/>
            <a:ext cx="584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3600" b="0"/>
              <a:t>Erwartungen an ein Produkt</a:t>
            </a:r>
            <a:endParaRPr lang="en-GB" sz="3600" b="0"/>
          </a:p>
        </p:txBody>
      </p:sp>
      <p:sp>
        <p:nvSpPr>
          <p:cNvPr id="8196" name="Text Box 5"/>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F3495A51-9FBE-4DDD-AF31-A5F397DB38F2}" type="slidenum">
              <a:rPr lang="de-DE" sz="1200" b="0">
                <a:solidFill>
                  <a:srgbClr val="B2B2B2"/>
                </a:solidFill>
              </a:rPr>
              <a:pPr>
                <a:spcBef>
                  <a:spcPct val="50000"/>
                </a:spcBef>
              </a:pPr>
              <a:t>7</a:t>
            </a:fld>
            <a:endParaRPr lang="de-DE" sz="1200" b="0">
              <a:solidFill>
                <a:srgbClr val="B2B2B2"/>
              </a:solidFill>
              <a:latin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1557338"/>
            <a:ext cx="54197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p:spPr>
        <p:txBody>
          <a:bodyPr/>
          <a:lstStyle/>
          <a:p>
            <a:r>
              <a:rPr lang="de-DE" smtClean="0"/>
              <a:t>Nomenklatur</a:t>
            </a:r>
          </a:p>
        </p:txBody>
      </p:sp>
      <p:sp>
        <p:nvSpPr>
          <p:cNvPr id="73731" name="Rectangle 3"/>
          <p:cNvSpPr>
            <a:spLocks noChangeArrowheads="1"/>
          </p:cNvSpPr>
          <p:nvPr/>
        </p:nvSpPr>
        <p:spPr bwMode="auto">
          <a:xfrm>
            <a:off x="569913" y="1195388"/>
            <a:ext cx="6608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sz="2000" b="0">
                <a:latin typeface="Times New Roman" pitchFamily="18" charset="0"/>
              </a:rPr>
              <a:t>FNT schlägt als Nomenklatur für Kabel folgendes Schema vor:</a:t>
            </a:r>
          </a:p>
          <a:p>
            <a:r>
              <a:rPr lang="de-DE" sz="2000" b="0">
                <a:latin typeface="Times New Roman" pitchFamily="18" charset="0"/>
              </a:rPr>
              <a:t>Kabel-ID = Präfix + fortlaufende Nummer</a:t>
            </a:r>
          </a:p>
        </p:txBody>
      </p:sp>
      <p:sp>
        <p:nvSpPr>
          <p:cNvPr id="73732" name="Rectangle 4"/>
          <p:cNvSpPr>
            <a:spLocks noChangeArrowheads="1"/>
          </p:cNvSpPr>
          <p:nvPr/>
        </p:nvSpPr>
        <p:spPr bwMode="auto">
          <a:xfrm>
            <a:off x="569913" y="2260600"/>
            <a:ext cx="64039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2000" b="0">
                <a:latin typeface="Times New Roman" pitchFamily="18" charset="0"/>
              </a:rPr>
              <a:t>Das Präfix wird im Kabelstamm definiert und kann für mehrere Kabeltypen auch gleich sein. Die fortlaufende Nummer wird pro Präfix mandantenübergreifend vergeben (Beispiel: MDI und MKK verwenden jeweils Kabel mit Präfix ‚CBL-‚. MDI setzt ein Kabel mit ID ‚CBL-1001’, anschließend setzt MKK ein Kabel. Dieses erhält die ID ‚CBL-1002’).</a:t>
            </a:r>
          </a:p>
        </p:txBody>
      </p:sp>
      <p:sp>
        <p:nvSpPr>
          <p:cNvPr id="73733" name="Rectangle 5"/>
          <p:cNvSpPr>
            <a:spLocks noChangeArrowheads="1"/>
          </p:cNvSpPr>
          <p:nvPr/>
        </p:nvSpPr>
        <p:spPr bwMode="auto">
          <a:xfrm>
            <a:off x="668338" y="4930775"/>
            <a:ext cx="5622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2000" b="0">
                <a:latin typeface="Times New Roman" pitchFamily="18" charset="0"/>
              </a:rPr>
              <a:t>Damit ist eine mandantenübergreifend eindeutige Bezeichnung je Kabel gewährleistet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1908175" y="1125538"/>
            <a:ext cx="1450975" cy="617537"/>
          </a:xfrm>
          <a:prstGeom prst="flowChartAlternateProcess">
            <a:avLst/>
          </a:prstGeom>
          <a:noFill/>
          <a:ln w="38100" algn="ctr">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800"/>
              <a:t>Mandant</a:t>
            </a:r>
            <a:endParaRPr lang="en-GB" sz="1800"/>
          </a:p>
        </p:txBody>
      </p:sp>
      <p:sp>
        <p:nvSpPr>
          <p:cNvPr id="74755" name="AutoShape 3"/>
          <p:cNvSpPr>
            <a:spLocks noChangeArrowheads="1"/>
          </p:cNvSpPr>
          <p:nvPr/>
        </p:nvSpPr>
        <p:spPr bwMode="auto">
          <a:xfrm>
            <a:off x="7265988" y="1154113"/>
            <a:ext cx="1450975" cy="617537"/>
          </a:xfrm>
          <a:prstGeom prst="flowChartAlternateProcess">
            <a:avLst/>
          </a:prstGeom>
          <a:noFill/>
          <a:ln w="38100">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800"/>
              <a:t>Privileg</a:t>
            </a:r>
            <a:endParaRPr lang="en-GB" sz="1800"/>
          </a:p>
        </p:txBody>
      </p:sp>
      <p:sp>
        <p:nvSpPr>
          <p:cNvPr id="74756" name="AutoShape 4"/>
          <p:cNvSpPr>
            <a:spLocks noChangeArrowheads="1"/>
          </p:cNvSpPr>
          <p:nvPr/>
        </p:nvSpPr>
        <p:spPr bwMode="auto">
          <a:xfrm>
            <a:off x="3563938" y="1125538"/>
            <a:ext cx="1450975" cy="617537"/>
          </a:xfrm>
          <a:prstGeom prst="flowChartAlternateProcess">
            <a:avLst/>
          </a:prstGeom>
          <a:noFill/>
          <a:ln w="38100" algn="ctr">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800"/>
              <a:t>Gruppe</a:t>
            </a:r>
            <a:endParaRPr lang="en-GB" sz="1800"/>
          </a:p>
        </p:txBody>
      </p:sp>
      <p:sp>
        <p:nvSpPr>
          <p:cNvPr id="74757" name="AutoShape 5"/>
          <p:cNvSpPr>
            <a:spLocks noChangeArrowheads="1"/>
          </p:cNvSpPr>
          <p:nvPr/>
        </p:nvSpPr>
        <p:spPr bwMode="auto">
          <a:xfrm>
            <a:off x="161925" y="1154113"/>
            <a:ext cx="1450975" cy="617537"/>
          </a:xfrm>
          <a:prstGeom prst="flowChartAlternateProcess">
            <a:avLst/>
          </a:prstGeom>
          <a:noFill/>
          <a:ln w="38100" algn="ctr">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800"/>
              <a:t>Benutzer</a:t>
            </a:r>
            <a:endParaRPr lang="en-GB" sz="1800"/>
          </a:p>
        </p:txBody>
      </p:sp>
      <p:sp>
        <p:nvSpPr>
          <p:cNvPr id="74758" name="AutoShape 6"/>
          <p:cNvSpPr>
            <a:spLocks noChangeArrowheads="1"/>
          </p:cNvSpPr>
          <p:nvPr/>
        </p:nvSpPr>
        <p:spPr bwMode="auto">
          <a:xfrm>
            <a:off x="95250" y="2212975"/>
            <a:ext cx="1484313" cy="2967038"/>
          </a:xfrm>
          <a:prstGeom prst="foldedCorner">
            <a:avLst>
              <a:gd name="adj" fmla="val 12500"/>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de-DE" sz="1000"/>
              <a:t>Login :</a:t>
            </a:r>
          </a:p>
          <a:p>
            <a:endParaRPr lang="de-DE" sz="1000"/>
          </a:p>
          <a:p>
            <a:r>
              <a:rPr lang="de-DE" sz="1000" i="1"/>
              <a:t>nachname_vorname</a:t>
            </a:r>
          </a:p>
          <a:p>
            <a:endParaRPr lang="de-DE" sz="1000" i="1"/>
          </a:p>
          <a:p>
            <a:endParaRPr lang="de-DE" sz="1000"/>
          </a:p>
          <a:p>
            <a:r>
              <a:rPr lang="de-DE" sz="1000"/>
              <a:t>und Passwort:</a:t>
            </a:r>
          </a:p>
          <a:p>
            <a:endParaRPr lang="de-DE" sz="1000"/>
          </a:p>
          <a:p>
            <a:r>
              <a:rPr lang="de-DE" sz="1000" i="1"/>
              <a:t>Z.B: Desy1234</a:t>
            </a:r>
            <a:endParaRPr lang="en-GB" sz="1000" i="1"/>
          </a:p>
        </p:txBody>
      </p:sp>
      <p:sp>
        <p:nvSpPr>
          <p:cNvPr id="74759" name="AutoShape 7"/>
          <p:cNvSpPr>
            <a:spLocks noChangeArrowheads="1"/>
          </p:cNvSpPr>
          <p:nvPr/>
        </p:nvSpPr>
        <p:spPr bwMode="auto">
          <a:xfrm>
            <a:off x="1871663" y="2212975"/>
            <a:ext cx="1484312" cy="2224088"/>
          </a:xfrm>
          <a:prstGeom prst="foldedCorner">
            <a:avLst>
              <a:gd name="adj" fmla="val 12500"/>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FontTx/>
              <a:buChar char="•"/>
            </a:pPr>
            <a:r>
              <a:rPr lang="de-DE" sz="1200"/>
              <a:t>MDI</a:t>
            </a:r>
          </a:p>
          <a:p>
            <a:pPr>
              <a:buFontTx/>
              <a:buChar char="•"/>
            </a:pPr>
            <a:r>
              <a:rPr lang="de-DE" sz="1200"/>
              <a:t>MKK</a:t>
            </a:r>
          </a:p>
          <a:p>
            <a:pPr>
              <a:buFontTx/>
              <a:buChar char="•"/>
            </a:pPr>
            <a:r>
              <a:rPr lang="de-DE" sz="1200"/>
              <a:t>IT</a:t>
            </a:r>
          </a:p>
          <a:p>
            <a:pPr>
              <a:buFontTx/>
              <a:buChar char="•"/>
            </a:pPr>
            <a:r>
              <a:rPr lang="de-DE" sz="1200"/>
              <a:t>IT-TK</a:t>
            </a:r>
          </a:p>
          <a:p>
            <a:pPr>
              <a:buFontTx/>
              <a:buChar char="•"/>
            </a:pPr>
            <a:r>
              <a:rPr lang="de-DE" sz="1200"/>
              <a:t>IPP</a:t>
            </a:r>
          </a:p>
          <a:p>
            <a:pPr>
              <a:buFontTx/>
              <a:buChar char="•"/>
            </a:pPr>
            <a:r>
              <a:rPr lang="de-DE" sz="1200"/>
              <a:t>(...)</a:t>
            </a:r>
          </a:p>
          <a:p>
            <a:pPr>
              <a:buFontTx/>
              <a:buChar char="•"/>
            </a:pPr>
            <a:endParaRPr lang="en-GB" sz="1200"/>
          </a:p>
        </p:txBody>
      </p:sp>
      <p:sp>
        <p:nvSpPr>
          <p:cNvPr id="74760" name="AutoShape 8"/>
          <p:cNvSpPr>
            <a:spLocks noChangeArrowheads="1"/>
          </p:cNvSpPr>
          <p:nvPr/>
        </p:nvSpPr>
        <p:spPr bwMode="auto">
          <a:xfrm>
            <a:off x="3516313" y="2212975"/>
            <a:ext cx="1566862" cy="2235200"/>
          </a:xfrm>
          <a:prstGeom prst="foldedCorner">
            <a:avLst>
              <a:gd name="adj" fmla="val 12500"/>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Char char="•"/>
            </a:pPr>
            <a:r>
              <a:rPr lang="de-DE" sz="1100"/>
              <a:t>MDI-Admin (Gruppe)</a:t>
            </a:r>
          </a:p>
          <a:p>
            <a:pPr>
              <a:buFontTx/>
              <a:buChar char="•"/>
            </a:pPr>
            <a:r>
              <a:rPr lang="de-DE" sz="1100"/>
              <a:t>MDI-Work (Gruppe)</a:t>
            </a:r>
          </a:p>
          <a:p>
            <a:pPr>
              <a:buFontTx/>
              <a:buChar char="•"/>
            </a:pPr>
            <a:r>
              <a:rPr lang="de-DE" sz="1100"/>
              <a:t>MDI-Work-Fremd (Gruppe)</a:t>
            </a:r>
          </a:p>
          <a:p>
            <a:pPr>
              <a:buFontTx/>
              <a:buChar char="•"/>
            </a:pPr>
            <a:r>
              <a:rPr lang="de-DE" sz="1100"/>
              <a:t>MID-Extern (Gruppe)</a:t>
            </a:r>
          </a:p>
          <a:p>
            <a:pPr>
              <a:buFontTx/>
              <a:buChar char="•"/>
            </a:pPr>
            <a:r>
              <a:rPr lang="de-DE" sz="1100"/>
              <a:t>MDI-Read (Gruppe)</a:t>
            </a:r>
          </a:p>
          <a:p>
            <a:pPr>
              <a:buFontTx/>
              <a:buChar char="•"/>
            </a:pPr>
            <a:endParaRPr lang="de-DE" sz="1100"/>
          </a:p>
          <a:p>
            <a:pPr>
              <a:buFontTx/>
              <a:buChar char="•"/>
            </a:pPr>
            <a:r>
              <a:rPr lang="de-DE" sz="1100"/>
              <a:t>MKK-Admin (Gruppe)</a:t>
            </a:r>
          </a:p>
          <a:p>
            <a:pPr>
              <a:buFontTx/>
              <a:buChar char="•"/>
            </a:pPr>
            <a:r>
              <a:rPr lang="de-DE" sz="1100"/>
              <a:t>(...)</a:t>
            </a:r>
            <a:endParaRPr lang="en-GB" sz="1100"/>
          </a:p>
        </p:txBody>
      </p:sp>
      <p:sp>
        <p:nvSpPr>
          <p:cNvPr id="74761" name="AutoShape 9"/>
          <p:cNvSpPr>
            <a:spLocks noChangeArrowheads="1"/>
          </p:cNvSpPr>
          <p:nvPr/>
        </p:nvSpPr>
        <p:spPr bwMode="auto">
          <a:xfrm>
            <a:off x="1809750" y="4637088"/>
            <a:ext cx="1484313" cy="577850"/>
          </a:xfrm>
          <a:prstGeom prst="foldedCorner">
            <a:avLst>
              <a:gd name="adj" fmla="val 12500"/>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de-DE" sz="1200"/>
              <a:t>Desy-Zone</a:t>
            </a:r>
          </a:p>
          <a:p>
            <a:endParaRPr lang="de-DE" sz="1200"/>
          </a:p>
          <a:p>
            <a:endParaRPr lang="en-GB" sz="1200"/>
          </a:p>
        </p:txBody>
      </p:sp>
      <p:sp>
        <p:nvSpPr>
          <p:cNvPr id="74762" name="AutoShape 10"/>
          <p:cNvSpPr>
            <a:spLocks noChangeArrowheads="1"/>
          </p:cNvSpPr>
          <p:nvPr/>
        </p:nvSpPr>
        <p:spPr bwMode="auto">
          <a:xfrm>
            <a:off x="7280275" y="2212975"/>
            <a:ext cx="1514475" cy="3017838"/>
          </a:xfrm>
          <a:prstGeom prst="foldedCorner">
            <a:avLst>
              <a:gd name="adj" fmla="val 12500"/>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buFontTx/>
              <a:buChar char="•"/>
            </a:pPr>
            <a:r>
              <a:rPr lang="de-DE" sz="1200"/>
              <a:t>Erstellen</a:t>
            </a:r>
          </a:p>
          <a:p>
            <a:pPr>
              <a:buFontTx/>
              <a:buChar char="•"/>
            </a:pPr>
            <a:r>
              <a:rPr lang="de-DE" sz="1200"/>
              <a:t>Lesen/Aufrufen</a:t>
            </a:r>
          </a:p>
          <a:p>
            <a:pPr>
              <a:buFontTx/>
              <a:buChar char="•"/>
            </a:pPr>
            <a:r>
              <a:rPr lang="de-DE" sz="1200"/>
              <a:t>Ändern</a:t>
            </a:r>
          </a:p>
          <a:p>
            <a:pPr>
              <a:buFontTx/>
              <a:buChar char="•"/>
            </a:pPr>
            <a:r>
              <a:rPr lang="de-DE" sz="1200"/>
              <a:t>Löschen</a:t>
            </a:r>
          </a:p>
          <a:p>
            <a:pPr>
              <a:buFontTx/>
              <a:buChar char="•"/>
            </a:pPr>
            <a:r>
              <a:rPr lang="de-DE" sz="1200"/>
              <a:t>Verschieben</a:t>
            </a:r>
          </a:p>
          <a:p>
            <a:pPr>
              <a:buFontTx/>
              <a:buChar char="•"/>
            </a:pPr>
            <a:r>
              <a:rPr lang="de-DE" sz="1200"/>
              <a:t>Umbenennen</a:t>
            </a:r>
          </a:p>
          <a:p>
            <a:pPr>
              <a:buFontTx/>
              <a:buChar char="•"/>
            </a:pPr>
            <a:r>
              <a:rPr lang="de-DE" sz="1200"/>
              <a:t>Verbinden</a:t>
            </a:r>
          </a:p>
          <a:p>
            <a:pPr>
              <a:buFontTx/>
              <a:buChar char="•"/>
            </a:pPr>
            <a:r>
              <a:rPr lang="de-DE" sz="1200"/>
              <a:t>Planstatus</a:t>
            </a:r>
          </a:p>
          <a:p>
            <a:pPr>
              <a:buFontTx/>
              <a:buChar char="•"/>
            </a:pPr>
            <a:r>
              <a:rPr lang="de-DE" sz="1200"/>
              <a:t>Lagerstatus</a:t>
            </a:r>
          </a:p>
          <a:p>
            <a:pPr>
              <a:buFontTx/>
              <a:buChar char="•"/>
            </a:pPr>
            <a:r>
              <a:rPr lang="de-DE" sz="1200"/>
              <a:t>Anhänge lesen</a:t>
            </a:r>
          </a:p>
          <a:p>
            <a:pPr>
              <a:buFontTx/>
              <a:buChar char="•"/>
            </a:pPr>
            <a:r>
              <a:rPr lang="de-DE" sz="1200"/>
              <a:t>(...)</a:t>
            </a:r>
          </a:p>
        </p:txBody>
      </p:sp>
      <p:sp>
        <p:nvSpPr>
          <p:cNvPr id="74763" name="AutoShape 11"/>
          <p:cNvSpPr>
            <a:spLocks noChangeArrowheads="1"/>
          </p:cNvSpPr>
          <p:nvPr/>
        </p:nvSpPr>
        <p:spPr bwMode="auto">
          <a:xfrm>
            <a:off x="5489575" y="1154113"/>
            <a:ext cx="1450975" cy="617537"/>
          </a:xfrm>
          <a:prstGeom prst="flowChartAlternateProcess">
            <a:avLst/>
          </a:prstGeom>
          <a:noFill/>
          <a:ln w="38100">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800"/>
              <a:t>Rolle</a:t>
            </a:r>
            <a:endParaRPr lang="en-GB" sz="1800"/>
          </a:p>
        </p:txBody>
      </p:sp>
      <p:sp>
        <p:nvSpPr>
          <p:cNvPr id="74764" name="AutoShape 12"/>
          <p:cNvSpPr>
            <a:spLocks noChangeArrowheads="1"/>
          </p:cNvSpPr>
          <p:nvPr/>
        </p:nvSpPr>
        <p:spPr bwMode="auto">
          <a:xfrm>
            <a:off x="5448300" y="2212975"/>
            <a:ext cx="1616075" cy="2957513"/>
          </a:xfrm>
          <a:prstGeom prst="foldedCorner">
            <a:avLst>
              <a:gd name="adj" fmla="val 12500"/>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Char char="•"/>
            </a:pPr>
            <a:r>
              <a:rPr lang="de-DE" sz="1000"/>
              <a:t>Navigator starten</a:t>
            </a:r>
          </a:p>
          <a:p>
            <a:pPr>
              <a:buFontTx/>
              <a:buChar char="•"/>
            </a:pPr>
            <a:r>
              <a:rPr lang="de-DE" sz="1000"/>
              <a:t>Suche starten</a:t>
            </a:r>
          </a:p>
          <a:p>
            <a:pPr>
              <a:buFontTx/>
              <a:buChar char="•"/>
            </a:pPr>
            <a:r>
              <a:rPr lang="de-DE" sz="1000"/>
              <a:t>Protokoll starten</a:t>
            </a:r>
          </a:p>
          <a:p>
            <a:pPr>
              <a:buFontTx/>
              <a:buChar char="•"/>
            </a:pPr>
            <a:r>
              <a:rPr lang="de-DE" sz="1000"/>
              <a:t>Lager starten</a:t>
            </a:r>
          </a:p>
          <a:p>
            <a:pPr>
              <a:buFontTx/>
              <a:buChar char="•"/>
            </a:pPr>
            <a:r>
              <a:rPr lang="de-DE" sz="1000"/>
              <a:t>Gerätestamm Re, Mo, Co, P</a:t>
            </a:r>
          </a:p>
          <a:p>
            <a:pPr>
              <a:buFontTx/>
              <a:buChar char="•"/>
            </a:pPr>
            <a:r>
              <a:rPr lang="de-DE" sz="1000"/>
              <a:t>Protokoll Cr, Mo, Del</a:t>
            </a:r>
          </a:p>
          <a:p>
            <a:pPr>
              <a:buFontTx/>
              <a:buChar char="•"/>
            </a:pPr>
            <a:r>
              <a:rPr lang="de-DE" sz="1000"/>
              <a:t>Schaltschrank starten (auch fremde)</a:t>
            </a:r>
          </a:p>
          <a:p>
            <a:pPr>
              <a:buFontTx/>
              <a:buChar char="•"/>
            </a:pPr>
            <a:r>
              <a:rPr lang="de-DE" sz="1000"/>
              <a:t>(...)</a:t>
            </a:r>
          </a:p>
        </p:txBody>
      </p:sp>
      <p:sp>
        <p:nvSpPr>
          <p:cNvPr id="74765" name="Text Box 13"/>
          <p:cNvSpPr txBox="1">
            <a:spLocks noChangeArrowheads="1"/>
          </p:cNvSpPr>
          <p:nvPr/>
        </p:nvSpPr>
        <p:spPr bwMode="auto">
          <a:xfrm>
            <a:off x="87313" y="1792288"/>
            <a:ext cx="641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sz="1800"/>
              <a:t>Person/user     DESY Gruppe    Arbeit/Aufgabe                   </a:t>
            </a:r>
            <a:endParaRPr lang="de-DE" sz="1800"/>
          </a:p>
        </p:txBody>
      </p:sp>
      <p:sp>
        <p:nvSpPr>
          <p:cNvPr id="74766" name="Line 14"/>
          <p:cNvSpPr>
            <a:spLocks noChangeShapeType="1"/>
          </p:cNvSpPr>
          <p:nvPr/>
        </p:nvSpPr>
        <p:spPr bwMode="auto">
          <a:xfrm>
            <a:off x="5292725"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4767" name="Text Box 15"/>
          <p:cNvSpPr txBox="1">
            <a:spLocks noChangeArrowheads="1"/>
          </p:cNvSpPr>
          <p:nvPr/>
        </p:nvSpPr>
        <p:spPr bwMode="auto">
          <a:xfrm>
            <a:off x="2195513" y="404813"/>
            <a:ext cx="1011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Login</a:t>
            </a:r>
            <a:endParaRPr lang="de-DE"/>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1238250"/>
            <a:ext cx="28194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064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r>
              <a:rPr lang="de-DE" sz="3600" b="0">
                <a:solidFill>
                  <a:schemeClr val="tx2"/>
                </a:solidFill>
                <a:latin typeface="Times New Roman" pitchFamily="18" charset="0"/>
              </a:rPr>
              <a:t>Projektergebnisse + Nutzen</a:t>
            </a:r>
          </a:p>
        </p:txBody>
      </p:sp>
      <p:sp>
        <p:nvSpPr>
          <p:cNvPr id="9219" name="Rectangle 3"/>
          <p:cNvSpPr>
            <a:spLocks noChangeArrowheads="1"/>
          </p:cNvSpPr>
          <p:nvPr/>
        </p:nvSpPr>
        <p:spPr bwMode="auto">
          <a:xfrm>
            <a:off x="323850" y="1484313"/>
            <a:ext cx="8178800" cy="446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rgbClr val="E4B900"/>
              </a:buClr>
              <a:buSzPct val="50000"/>
              <a:buFont typeface="Marlett" pitchFamily="2" charset="2"/>
              <a:buChar char="g"/>
            </a:pPr>
            <a:r>
              <a:rPr lang="de-DE" sz="1800" b="0"/>
              <a:t>Am Ende des Projektes wird ein modernes rechnergestütztes </a:t>
            </a:r>
          </a:p>
          <a:p>
            <a:pPr marL="342900" indent="-342900" algn="ctr">
              <a:spcBef>
                <a:spcPct val="20000"/>
              </a:spcBef>
              <a:buClr>
                <a:srgbClr val="E4B900"/>
              </a:buClr>
              <a:buSzPct val="50000"/>
              <a:buFont typeface="Marlett" pitchFamily="2" charset="2"/>
              <a:buNone/>
            </a:pPr>
            <a:r>
              <a:rPr lang="de-DE" sz="1800" b="0" u="sng"/>
              <a:t>Kabeldokumentationssystem</a:t>
            </a:r>
            <a:r>
              <a:rPr lang="de-DE" sz="1800" b="0"/>
              <a:t> </a:t>
            </a:r>
          </a:p>
          <a:p>
            <a:pPr marL="342900" indent="-342900">
              <a:spcBef>
                <a:spcPct val="20000"/>
              </a:spcBef>
              <a:buClr>
                <a:srgbClr val="E4B900"/>
              </a:buClr>
              <a:buSzPct val="50000"/>
              <a:buFont typeface="Marlett" pitchFamily="2" charset="2"/>
              <a:buNone/>
            </a:pPr>
            <a:r>
              <a:rPr lang="de-DE" sz="1800" b="0"/>
              <a:t>	vorhanden sein, das von den Fachgruppen verwendet wird. </a:t>
            </a:r>
          </a:p>
          <a:p>
            <a:pPr marL="342900" indent="-342900">
              <a:spcBef>
                <a:spcPct val="20000"/>
              </a:spcBef>
              <a:buClr>
                <a:srgbClr val="E4B900"/>
              </a:buClr>
              <a:buSzPct val="50000"/>
              <a:buFont typeface="Marlett" pitchFamily="2" charset="2"/>
              <a:buChar char="g"/>
            </a:pPr>
            <a:r>
              <a:rPr lang="de-DE" sz="1800" b="0"/>
              <a:t>Die ‚alten‘ elektronischen Daten werden in das neue System eingelesen.</a:t>
            </a:r>
          </a:p>
          <a:p>
            <a:pPr marL="342900" indent="-342900">
              <a:spcBef>
                <a:spcPct val="20000"/>
              </a:spcBef>
              <a:buClr>
                <a:srgbClr val="E4B900"/>
              </a:buClr>
              <a:buSzPct val="50000"/>
              <a:buFont typeface="Marlett" pitchFamily="2" charset="2"/>
              <a:buChar char="g"/>
            </a:pPr>
            <a:r>
              <a:rPr lang="de-DE" sz="1800" b="0"/>
              <a:t>Die Mitarbeiter der Fachgruppen sind entsprechend ausgebildet, um ihre Dokumentation selbstständig zu erstellen und zu aktualisieren.</a:t>
            </a:r>
          </a:p>
          <a:p>
            <a:pPr marL="342900" indent="-342900">
              <a:spcBef>
                <a:spcPct val="20000"/>
              </a:spcBef>
              <a:buClr>
                <a:srgbClr val="E4B900"/>
              </a:buClr>
              <a:buSzPct val="50000"/>
              <a:buFont typeface="Marlett" pitchFamily="2" charset="2"/>
              <a:buNone/>
            </a:pPr>
            <a:r>
              <a:rPr lang="de-DE" sz="1800" b="0"/>
              <a:t>Nutzen</a:t>
            </a:r>
          </a:p>
          <a:p>
            <a:pPr marL="342900" indent="-342900">
              <a:spcBef>
                <a:spcPct val="20000"/>
              </a:spcBef>
              <a:buClr>
                <a:srgbClr val="E4B900"/>
              </a:buClr>
              <a:buSzPct val="50000"/>
              <a:buFont typeface="Wingdings" pitchFamily="2" charset="2"/>
              <a:buChar char="q"/>
            </a:pPr>
            <a:r>
              <a:rPr lang="de-DE" sz="1800" b="0"/>
              <a:t>Geringe Fehlerhäufigkeit.</a:t>
            </a:r>
          </a:p>
          <a:p>
            <a:pPr marL="342900" indent="-342900">
              <a:spcBef>
                <a:spcPct val="20000"/>
              </a:spcBef>
              <a:buClr>
                <a:srgbClr val="E4B900"/>
              </a:buClr>
              <a:buSzPct val="50000"/>
              <a:buFont typeface="Wingdings" pitchFamily="2" charset="2"/>
              <a:buChar char="q"/>
            </a:pPr>
            <a:r>
              <a:rPr lang="de-DE" sz="1800" b="0"/>
              <a:t>Effizienteres und wirtschaftlicheres Arbeiten bei allen Kabelangelegenheiten.</a:t>
            </a:r>
          </a:p>
          <a:p>
            <a:pPr marL="342900" indent="-342900">
              <a:spcBef>
                <a:spcPct val="20000"/>
              </a:spcBef>
              <a:buClr>
                <a:srgbClr val="E4B900"/>
              </a:buClr>
              <a:buSzPct val="50000"/>
              <a:buFont typeface="Wingdings" pitchFamily="2" charset="2"/>
              <a:buChar char="q"/>
            </a:pPr>
            <a:r>
              <a:rPr lang="de-DE" sz="1800" b="0"/>
              <a:t>Unterstützung eines fachgruppenübergreifenden Informationsaustausches.</a:t>
            </a:r>
          </a:p>
          <a:p>
            <a:pPr marL="342900" indent="-342900">
              <a:spcBef>
                <a:spcPct val="20000"/>
              </a:spcBef>
              <a:buClr>
                <a:srgbClr val="E4B900"/>
              </a:buClr>
              <a:buSzPct val="50000"/>
              <a:buFont typeface="Wingdings" pitchFamily="2" charset="2"/>
              <a:buChar char="q"/>
            </a:pPr>
            <a:r>
              <a:rPr lang="de-DE" sz="1800" b="0"/>
              <a:t>Auftragsabwicklung und Dokumentation wird durch ein System erleichtert.</a:t>
            </a:r>
          </a:p>
          <a:p>
            <a:pPr marL="342900" indent="-342900">
              <a:spcBef>
                <a:spcPct val="20000"/>
              </a:spcBef>
              <a:buClr>
                <a:srgbClr val="E4B900"/>
              </a:buClr>
              <a:buSzPct val="50000"/>
              <a:buFont typeface="Wingdings" pitchFamily="2" charset="2"/>
              <a:buChar char="q"/>
            </a:pPr>
            <a:r>
              <a:rPr lang="de-DE" sz="1800" b="0"/>
              <a:t>Verbesserte EMV Analysemöglichkeiten</a:t>
            </a:r>
          </a:p>
        </p:txBody>
      </p:sp>
      <p:sp>
        <p:nvSpPr>
          <p:cNvPr id="9220" name="Text Box 5"/>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B3A1DA6D-52BE-4F56-A781-8A3348691E4B}" type="slidenum">
              <a:rPr lang="de-DE" sz="1200" b="0">
                <a:solidFill>
                  <a:srgbClr val="B2B2B2"/>
                </a:solidFill>
              </a:rPr>
              <a:pPr>
                <a:spcBef>
                  <a:spcPct val="50000"/>
                </a:spcBef>
              </a:pPr>
              <a:t>8</a:t>
            </a:fld>
            <a:endParaRPr lang="de-DE" sz="1200" b="0">
              <a:solidFill>
                <a:srgbClr val="B2B2B2"/>
              </a:solidFill>
              <a:latin typeface="Times New Roman" pitchFamily="18" charset="0"/>
            </a:endParaRPr>
          </a:p>
        </p:txBody>
      </p:sp>
      <p:sp>
        <p:nvSpPr>
          <p:cNvPr id="9221" name="AutoShape 6">
            <a:hlinkClick r:id="" action="ppaction://hlinkshowjump?jump=firstslide" highlightClick="1"/>
          </p:cNvPr>
          <p:cNvSpPr>
            <a:spLocks noChangeArrowheads="1"/>
          </p:cNvSpPr>
          <p:nvPr/>
        </p:nvSpPr>
        <p:spPr bwMode="auto">
          <a:xfrm>
            <a:off x="8172450" y="6165850"/>
            <a:ext cx="357188" cy="357188"/>
          </a:xfrm>
          <a:prstGeom prst="actionButtonBeginning">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349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5"/>
          <p:cNvSpPr txBox="1">
            <a:spLocks noChangeArrowheads="1"/>
          </p:cNvSpPr>
          <p:nvPr/>
        </p:nvSpPr>
        <p:spPr bwMode="auto">
          <a:xfrm>
            <a:off x="8229600" y="61722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fld id="{58E266D2-16FA-4BF0-99F8-3525DF7C6141}" type="slidenum">
              <a:rPr lang="de-DE" sz="1200" b="0">
                <a:solidFill>
                  <a:srgbClr val="B2B2B2"/>
                </a:solidFill>
              </a:rPr>
              <a:pPr>
                <a:spcBef>
                  <a:spcPct val="50000"/>
                </a:spcBef>
              </a:pPr>
              <a:t>9</a:t>
            </a:fld>
            <a:endParaRPr lang="de-DE" sz="1200" b="0">
              <a:solidFill>
                <a:srgbClr val="B2B2B2"/>
              </a:solidFill>
              <a:latin typeface="Times New Roman" pitchFamily="18" charset="0"/>
            </a:endParaRPr>
          </a:p>
        </p:txBody>
      </p:sp>
      <p:sp>
        <p:nvSpPr>
          <p:cNvPr id="10244" name="Oval 6"/>
          <p:cNvSpPr>
            <a:spLocks noChangeArrowheads="1"/>
          </p:cNvSpPr>
          <p:nvPr/>
        </p:nvSpPr>
        <p:spPr bwMode="auto">
          <a:xfrm>
            <a:off x="1331913" y="1773238"/>
            <a:ext cx="6553200" cy="57626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Text Box 7"/>
          <p:cNvSpPr txBox="1">
            <a:spLocks noChangeArrowheads="1"/>
          </p:cNvSpPr>
          <p:nvPr/>
        </p:nvSpPr>
        <p:spPr bwMode="auto">
          <a:xfrm>
            <a:off x="179388" y="188913"/>
            <a:ext cx="18589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en-US"/>
              <a:t>Projekt</a:t>
            </a:r>
          </a:p>
          <a:p>
            <a:r>
              <a:rPr lang="en-US"/>
              <a:t>Anmeldung</a:t>
            </a:r>
          </a:p>
          <a:p>
            <a:r>
              <a:rPr lang="en-US"/>
              <a:t>2000</a:t>
            </a:r>
          </a:p>
        </p:txBody>
      </p:sp>
      <p:sp>
        <p:nvSpPr>
          <p:cNvPr id="10246" name="Oval 8"/>
          <p:cNvSpPr>
            <a:spLocks noChangeArrowheads="1"/>
          </p:cNvSpPr>
          <p:nvPr/>
        </p:nvSpPr>
        <p:spPr bwMode="auto">
          <a:xfrm>
            <a:off x="6156325" y="1341438"/>
            <a:ext cx="1223963" cy="3587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3149</Words>
  <Application>Microsoft Office PowerPoint</Application>
  <PresentationFormat>On-screen Show (4:3)</PresentationFormat>
  <Paragraphs>759</Paragraphs>
  <Slides>73</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4" baseType="lpstr">
      <vt:lpstr>Arial</vt:lpstr>
      <vt:lpstr>Times New Roman</vt:lpstr>
      <vt:lpstr>Arial Black</vt:lpstr>
      <vt:lpstr>Symbol</vt:lpstr>
      <vt:lpstr>Wingdings</vt:lpstr>
      <vt:lpstr>Marlett</vt:lpstr>
      <vt:lpstr>굴림</vt:lpstr>
      <vt:lpstr>Tahoma</vt:lpstr>
      <vt:lpstr>Default Design</vt:lpstr>
      <vt:lpstr>Microsoft Excel Chart</vt:lpstr>
      <vt:lpstr>Microsoft Photo Editor 3.0 Photo</vt:lpstr>
      <vt:lpstr>Kabeldokumentationssystem „KDS“</vt:lpstr>
      <vt:lpstr>Kabelmanagement am DESY.</vt:lpstr>
      <vt:lpstr>Projekthistorie</vt:lpstr>
      <vt:lpstr>Kabeldokumentationssystem „KDS“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Gruppenübergreifende Verbindungen </vt:lpstr>
      <vt:lpstr>PowerPoint Presentation</vt:lpstr>
      <vt:lpstr>PowerPoint Presentation</vt:lpstr>
      <vt:lpstr>PowerPoint Presentation</vt:lpstr>
      <vt:lpstr>PowerPoint Presentation</vt:lpstr>
      <vt:lpstr>PowerPoint Presentation</vt:lpstr>
      <vt:lpstr>PowerPoint Presentation</vt:lpstr>
      <vt:lpstr>Was wird/soll das KDS nicht können:</vt:lpstr>
      <vt:lpstr>PowerPoint Presentation</vt:lpstr>
      <vt:lpstr>PowerPoint Presentation</vt:lpstr>
      <vt:lpstr>PowerPoint Presentation</vt:lpstr>
      <vt:lpstr>Auswertung der Benchmarks</vt:lpstr>
      <vt:lpstr>Zusammenfassung</vt:lpstr>
      <vt:lpstr>PowerPoint Presentation</vt:lpstr>
      <vt:lpstr>PowerPoint Presentation</vt:lpstr>
      <vt:lpstr>Vorgehen beim Pilotprojekt</vt:lpstr>
      <vt:lpstr>PowerPoint Presentation</vt:lpstr>
      <vt:lpstr>Hier ein paar Impressionen!</vt:lpstr>
      <vt:lpstr>PowerPoint Presentation</vt:lpstr>
      <vt:lpstr>Ergebnis</vt:lpstr>
      <vt:lpstr>PowerPoint Presentation</vt:lpstr>
      <vt:lpstr>PowerPoint Presentation</vt:lpstr>
      <vt:lpstr>PowerPoint Presentation</vt:lpstr>
      <vt:lpstr>Rollen im Systembetrieb</vt:lpstr>
      <vt:lpstr>PowerPoint Presentation</vt:lpstr>
      <vt:lpstr>PowerPoint Presentation</vt:lpstr>
      <vt:lpstr>Zusammenfassung</vt:lpstr>
      <vt:lpstr>Schulungen</vt:lpstr>
      <vt:lpstr>PowerPoint Presentation</vt:lpstr>
      <vt:lpstr>PowerPoint Presentation</vt:lpstr>
      <vt:lpstr>Schulungen</vt:lpstr>
      <vt:lpstr>PowerPoint Presentation</vt:lpstr>
      <vt:lpstr>PowerPoint Presentation</vt:lpstr>
      <vt:lpstr>Instanzen des KDS am DESY und FNT: </vt:lpstr>
      <vt:lpstr>Nutzerkonzept</vt:lpstr>
      <vt:lpstr>Desy - Zonenmandant</vt:lpstr>
      <vt:lpstr>Danke</vt:lpstr>
      <vt:lpstr>PowerPoint Presentation</vt:lpstr>
      <vt:lpstr>PowerPoint Presentation</vt:lpstr>
      <vt:lpstr>PowerPoint Presentation</vt:lpstr>
      <vt:lpstr>PowerPoint Presentation</vt:lpstr>
      <vt:lpstr>PowerPoint Presentation</vt:lpstr>
      <vt:lpstr>PowerPoint Presentation</vt:lpstr>
      <vt:lpstr>Beispiel: Detailinformationen, grafische Anzeige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Nomenklatur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Kabeldokumentationssystem „KDS“</dc:title>
  <dc:creator/>
  <cp:lastModifiedBy/>
  <cp:revision>11</cp:revision>
  <cp:lastPrinted>1900-12-31T23:00:00Z</cp:lastPrinted>
  <dcterms:created xsi:type="dcterms:W3CDTF">1900-12-31T23:00:00Z</dcterms:created>
  <dcterms:modified xsi:type="dcterms:W3CDTF">2011-11-16T13:50:07Z</dcterms:modified>
</cp:coreProperties>
</file>