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67" r:id="rId2"/>
    <p:sldId id="269" r:id="rId3"/>
    <p:sldId id="312" r:id="rId4"/>
    <p:sldId id="313" r:id="rId5"/>
    <p:sldId id="270" r:id="rId6"/>
    <p:sldId id="309" r:id="rId7"/>
    <p:sldId id="310" r:id="rId8"/>
    <p:sldId id="311" r:id="rId9"/>
    <p:sldId id="281" r:id="rId10"/>
    <p:sldId id="290" r:id="rId11"/>
    <p:sldId id="306" r:id="rId12"/>
    <p:sldId id="305" r:id="rId13"/>
    <p:sldId id="303" r:id="rId14"/>
    <p:sldId id="302" r:id="rId15"/>
    <p:sldId id="301" r:id="rId16"/>
    <p:sldId id="279" r:id="rId17"/>
    <p:sldId id="288" r:id="rId18"/>
    <p:sldId id="289" r:id="rId19"/>
    <p:sldId id="291" r:id="rId20"/>
    <p:sldId id="287" r:id="rId21"/>
    <p:sldId id="293" r:id="rId22"/>
    <p:sldId id="294" r:id="rId23"/>
    <p:sldId id="292" r:id="rId24"/>
    <p:sldId id="296" r:id="rId25"/>
    <p:sldId id="315" r:id="rId26"/>
    <p:sldId id="317" r:id="rId27"/>
    <p:sldId id="318" r:id="rId28"/>
    <p:sldId id="319" r:id="rId29"/>
    <p:sldId id="316" r:id="rId30"/>
    <p:sldId id="314" r:id="rId31"/>
    <p:sldId id="297" r:id="rId32"/>
    <p:sldId id="299" r:id="rId33"/>
    <p:sldId id="300" r:id="rId34"/>
    <p:sldId id="295" r:id="rId35"/>
    <p:sldId id="280" r:id="rId36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A5EB"/>
    <a:srgbClr val="DDDDDD"/>
    <a:srgbClr val="9C9E9F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0" autoAdjust="0"/>
    <p:restoredTop sz="94842" autoAdjust="0"/>
  </p:normalViewPr>
  <p:slideViewPr>
    <p:cSldViewPr snapToGrid="0">
      <p:cViewPr varScale="1">
        <p:scale>
          <a:sx n="107" d="100"/>
          <a:sy n="107" d="100"/>
        </p:scale>
        <p:origin x="-204" y="-90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78CA52-E024-45A9-A6DA-6EE92DD2B0F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91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8CA52-E024-45A9-A6DA-6EE92DD2B0F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89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2442" name="Picture 10" descr="Helmholtz-Logo_schwarz_70_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5959475"/>
            <a:ext cx="1647825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49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30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KDS-Anwendertreffen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60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8657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12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82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6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04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7063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6578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Kati Wittenburg </a:t>
            </a:r>
            <a:r>
              <a:rPr lang="en-GB" sz="900" dirty="0" smtClean="0">
                <a:solidFill>
                  <a:schemeClr val="bg2"/>
                </a:solidFill>
              </a:rPr>
              <a:t>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KDS-</a:t>
            </a:r>
            <a:r>
              <a:rPr lang="en-GB" sz="900" dirty="0" err="1" smtClean="0">
                <a:solidFill>
                  <a:schemeClr val="bg2"/>
                </a:solidFill>
              </a:rPr>
              <a:t>Anwendertreffen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03.12.2015|  </a:t>
            </a:r>
            <a:r>
              <a:rPr lang="en-GB" sz="900" b="1" dirty="0" err="1">
                <a:solidFill>
                  <a:schemeClr val="bg2"/>
                </a:solidFill>
              </a:rPr>
              <a:t>Seite</a:t>
            </a:r>
            <a:r>
              <a:rPr lang="en-GB" sz="900" b="1" dirty="0">
                <a:solidFill>
                  <a:schemeClr val="bg2"/>
                </a:solidFill>
              </a:rPr>
              <a:t> </a:t>
            </a:r>
            <a:fld id="{9CF3698C-BB6B-42E9-B529-3BCF46D40F1F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942732" y="1433146"/>
            <a:ext cx="6618654" cy="4484077"/>
          </a:xfrm>
        </p:spPr>
        <p:txBody>
          <a:bodyPr/>
          <a:lstStyle/>
          <a:p>
            <a:pPr lvl="0"/>
            <a:endParaRPr lang="de-DE" dirty="0" smtClean="0"/>
          </a:p>
          <a:p>
            <a:pPr lvl="0"/>
            <a:r>
              <a:rPr lang="de-DE" dirty="0" smtClean="0"/>
              <a:t>AGENDA</a:t>
            </a:r>
          </a:p>
          <a:p>
            <a:pPr marL="1085850" lvl="1" indent="-457200">
              <a:buFont typeface="+mj-lt"/>
              <a:buAutoNum type="arabicPeriod"/>
            </a:pPr>
            <a:r>
              <a:rPr lang="de-DE" dirty="0" smtClean="0"/>
              <a:t>Allgemeines / Organisatorisches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endParaRPr lang="de-DE" sz="800" dirty="0"/>
          </a:p>
          <a:p>
            <a:pPr marL="1085850" lvl="1" indent="-457200">
              <a:buFont typeface="+mj-lt"/>
              <a:buAutoNum type="arabicPeriod"/>
            </a:pPr>
            <a:r>
              <a:rPr lang="de-DE" dirty="0" smtClean="0"/>
              <a:t>KDS-Stammdaten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 smtClean="0"/>
          </a:p>
          <a:p>
            <a:pPr marL="1085850" lvl="1" indent="-457200">
              <a:buFont typeface="+mj-lt"/>
              <a:buAutoNum type="arabicPeriod"/>
            </a:pPr>
            <a:endParaRPr lang="de-DE" sz="800" dirty="0"/>
          </a:p>
          <a:p>
            <a:pPr marL="1085850" lvl="1" indent="-457200">
              <a:buFont typeface="+mj-lt"/>
              <a:buAutoNum type="arabicPeriod"/>
            </a:pPr>
            <a:r>
              <a:rPr lang="de-DE" dirty="0" smtClean="0"/>
              <a:t>Tool-Tipp: Logische Gruppen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/>
          </a:p>
          <a:p>
            <a:pPr marL="1085850" lvl="1" indent="-457200">
              <a:buFont typeface="+mj-lt"/>
              <a:buAutoNum type="arabicPeriod"/>
            </a:pPr>
            <a:endParaRPr lang="de-DE" sz="800" dirty="0" smtClean="0"/>
          </a:p>
          <a:p>
            <a:pPr marL="1085850" lvl="1" indent="-457200">
              <a:buFont typeface="+mj-lt"/>
              <a:buAutoNum type="arabicPeriod"/>
            </a:pPr>
            <a:r>
              <a:rPr lang="de-DE" dirty="0" smtClean="0"/>
              <a:t>Fragen + weitere Themen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>KDS-Anwendertreffen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43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52" y="1666014"/>
            <a:ext cx="4501377" cy="286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2658116" y="2746287"/>
            <a:ext cx="755073" cy="78278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3726874" y="2791691"/>
            <a:ext cx="1386664" cy="3151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5722296" y="881184"/>
            <a:ext cx="1495250" cy="1323439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½´´ N  </a:t>
            </a:r>
          </a:p>
          <a:p>
            <a:r>
              <a:rPr lang="de-DE" i="1" dirty="0" smtClean="0"/>
              <a:t>3/8´´ N </a:t>
            </a:r>
          </a:p>
          <a:p>
            <a:r>
              <a:rPr lang="de-DE" i="1" dirty="0" smtClean="0"/>
              <a:t>N </a:t>
            </a:r>
          </a:p>
          <a:p>
            <a:r>
              <a:rPr lang="de-DE" i="1" dirty="0" smtClean="0"/>
              <a:t>N-Connector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err="1" smtClean="0"/>
              <a:t>Connectoren</a:t>
            </a:r>
            <a:endParaRPr lang="de-DE" sz="1800" b="1" i="1" dirty="0"/>
          </a:p>
        </p:txBody>
      </p:sp>
      <p:sp>
        <p:nvSpPr>
          <p:cNvPr id="15" name="Geschweifte Klammer links 14"/>
          <p:cNvSpPr/>
          <p:nvPr/>
        </p:nvSpPr>
        <p:spPr bwMode="auto">
          <a:xfrm>
            <a:off x="5228949" y="1666014"/>
            <a:ext cx="427458" cy="4326413"/>
          </a:xfrm>
          <a:prstGeom prst="leftBrace">
            <a:avLst>
              <a:gd name="adj1" fmla="val 8333"/>
              <a:gd name="adj2" fmla="val 25992"/>
            </a:avLst>
          </a:prstGeom>
          <a:noFill/>
          <a:ln w="19050" cap="flat" cmpd="sng" algn="ctr">
            <a:solidFill>
              <a:srgbClr val="00A5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9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52" y="1666014"/>
            <a:ext cx="4501377" cy="286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2658116" y="2746287"/>
            <a:ext cx="755073" cy="78278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3726874" y="2791691"/>
            <a:ext cx="1386664" cy="3151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5722296" y="881184"/>
            <a:ext cx="1495250" cy="1323439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½´´ N  </a:t>
            </a:r>
          </a:p>
          <a:p>
            <a:r>
              <a:rPr lang="de-DE" i="1" dirty="0" smtClean="0"/>
              <a:t>3/8´´ N </a:t>
            </a:r>
          </a:p>
          <a:p>
            <a:r>
              <a:rPr lang="de-DE" i="1" dirty="0" smtClean="0"/>
              <a:t>N </a:t>
            </a:r>
          </a:p>
          <a:p>
            <a:r>
              <a:rPr lang="de-DE" i="1" dirty="0" smtClean="0"/>
              <a:t>N-Connector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err="1" smtClean="0"/>
              <a:t>Connectoren</a:t>
            </a:r>
            <a:endParaRPr lang="de-DE" sz="1800" b="1" i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722296" y="2608012"/>
            <a:ext cx="3188765" cy="338554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Burndy-8pol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de-DE" i="1" dirty="0" smtClean="0"/>
              <a:t>Burndy-08pol</a:t>
            </a:r>
          </a:p>
        </p:txBody>
      </p:sp>
      <p:sp>
        <p:nvSpPr>
          <p:cNvPr id="15" name="Geschweifte Klammer links 14"/>
          <p:cNvSpPr/>
          <p:nvPr/>
        </p:nvSpPr>
        <p:spPr bwMode="auto">
          <a:xfrm>
            <a:off x="5228949" y="1666014"/>
            <a:ext cx="427458" cy="4326413"/>
          </a:xfrm>
          <a:prstGeom prst="leftBrace">
            <a:avLst>
              <a:gd name="adj1" fmla="val 8333"/>
              <a:gd name="adj2" fmla="val 25992"/>
            </a:avLst>
          </a:prstGeom>
          <a:noFill/>
          <a:ln w="19050" cap="flat" cmpd="sng" algn="ctr">
            <a:solidFill>
              <a:srgbClr val="00A5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6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52" y="1666014"/>
            <a:ext cx="4501377" cy="286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2658116" y="2746287"/>
            <a:ext cx="755073" cy="78278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3726874" y="2791691"/>
            <a:ext cx="1386664" cy="3151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5722296" y="881184"/>
            <a:ext cx="1495250" cy="1323439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½´´ N  </a:t>
            </a:r>
          </a:p>
          <a:p>
            <a:r>
              <a:rPr lang="de-DE" i="1" dirty="0" smtClean="0"/>
              <a:t>3/8´´ N </a:t>
            </a:r>
          </a:p>
          <a:p>
            <a:r>
              <a:rPr lang="de-DE" i="1" dirty="0" smtClean="0"/>
              <a:t>N </a:t>
            </a:r>
          </a:p>
          <a:p>
            <a:r>
              <a:rPr lang="de-DE" i="1" dirty="0" smtClean="0"/>
              <a:t>N-Connector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err="1" smtClean="0"/>
              <a:t>Connectoren</a:t>
            </a:r>
            <a:endParaRPr lang="de-DE" sz="1800" b="1" i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722296" y="2608012"/>
            <a:ext cx="3188765" cy="338554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Burndy-8pol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de-DE" i="1" dirty="0" smtClean="0"/>
              <a:t>Burndy-08pol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722296" y="3013805"/>
            <a:ext cx="3266982" cy="338554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Binder-4pol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de-DE" i="1" dirty="0" smtClean="0"/>
              <a:t>Binder-04pol</a:t>
            </a:r>
          </a:p>
        </p:txBody>
      </p:sp>
      <p:sp>
        <p:nvSpPr>
          <p:cNvPr id="15" name="Geschweifte Klammer links 14"/>
          <p:cNvSpPr/>
          <p:nvPr/>
        </p:nvSpPr>
        <p:spPr bwMode="auto">
          <a:xfrm>
            <a:off x="5228949" y="1666014"/>
            <a:ext cx="427458" cy="4326413"/>
          </a:xfrm>
          <a:prstGeom prst="leftBrace">
            <a:avLst>
              <a:gd name="adj1" fmla="val 8333"/>
              <a:gd name="adj2" fmla="val 25992"/>
            </a:avLst>
          </a:prstGeom>
          <a:noFill/>
          <a:ln w="19050" cap="flat" cmpd="sng" algn="ctr">
            <a:solidFill>
              <a:srgbClr val="00A5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5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52" y="1666014"/>
            <a:ext cx="4501377" cy="286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2658116" y="2746287"/>
            <a:ext cx="755073" cy="78278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3726874" y="2791691"/>
            <a:ext cx="1386664" cy="3151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5722296" y="881184"/>
            <a:ext cx="1495250" cy="1323439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½´´ N  </a:t>
            </a:r>
          </a:p>
          <a:p>
            <a:r>
              <a:rPr lang="de-DE" i="1" dirty="0" smtClean="0"/>
              <a:t>3/8´´ N </a:t>
            </a:r>
          </a:p>
          <a:p>
            <a:r>
              <a:rPr lang="de-DE" i="1" dirty="0" smtClean="0"/>
              <a:t>N </a:t>
            </a:r>
          </a:p>
          <a:p>
            <a:r>
              <a:rPr lang="de-DE" i="1" dirty="0" smtClean="0"/>
              <a:t>N-Connector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err="1" smtClean="0"/>
              <a:t>Connectoren</a:t>
            </a:r>
            <a:endParaRPr lang="de-DE" sz="1800" b="1" i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722296" y="2608012"/>
            <a:ext cx="3188765" cy="338554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Burndy-8pol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de-DE" i="1" dirty="0" smtClean="0"/>
              <a:t>Burndy-08pol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722296" y="3013805"/>
            <a:ext cx="3266982" cy="338554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Binder-4pol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de-DE" i="1" dirty="0" smtClean="0"/>
              <a:t>Binder-04pol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722296" y="3574473"/>
            <a:ext cx="2266127" cy="1323439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Fischer-02pol</a:t>
            </a:r>
          </a:p>
          <a:p>
            <a:r>
              <a:rPr lang="de-DE" i="1" dirty="0" smtClean="0"/>
              <a:t>Fischer-04pol</a:t>
            </a:r>
          </a:p>
          <a:p>
            <a:r>
              <a:rPr lang="en-US" i="1" dirty="0" smtClean="0"/>
              <a:t>Fischer-102/4pol</a:t>
            </a:r>
            <a:endParaRPr lang="de-DE" i="1" dirty="0" smtClean="0"/>
          </a:p>
          <a:p>
            <a:r>
              <a:rPr lang="de-DE" i="1" dirty="0" smtClean="0"/>
              <a:t>Fischer_S106Z015-13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5" name="Geschweifte Klammer links 14"/>
          <p:cNvSpPr/>
          <p:nvPr/>
        </p:nvSpPr>
        <p:spPr bwMode="auto">
          <a:xfrm>
            <a:off x="5228949" y="1666014"/>
            <a:ext cx="427458" cy="4326413"/>
          </a:xfrm>
          <a:prstGeom prst="leftBrace">
            <a:avLst>
              <a:gd name="adj1" fmla="val 8333"/>
              <a:gd name="adj2" fmla="val 25992"/>
            </a:avLst>
          </a:prstGeom>
          <a:noFill/>
          <a:ln w="19050" cap="flat" cmpd="sng" algn="ctr">
            <a:solidFill>
              <a:srgbClr val="00A5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52" y="1666014"/>
            <a:ext cx="4501377" cy="286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2658116" y="2746287"/>
            <a:ext cx="755073" cy="78278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3726874" y="2791691"/>
            <a:ext cx="1386664" cy="3151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5722296" y="881184"/>
            <a:ext cx="1495250" cy="1323439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½´´ N  </a:t>
            </a:r>
          </a:p>
          <a:p>
            <a:r>
              <a:rPr lang="de-DE" i="1" dirty="0" smtClean="0"/>
              <a:t>3/8´´ N </a:t>
            </a:r>
          </a:p>
          <a:p>
            <a:r>
              <a:rPr lang="de-DE" i="1" dirty="0" smtClean="0"/>
              <a:t>N </a:t>
            </a:r>
          </a:p>
          <a:p>
            <a:r>
              <a:rPr lang="de-DE" i="1" dirty="0" smtClean="0"/>
              <a:t>N-Connector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err="1" smtClean="0"/>
              <a:t>Connectoren</a:t>
            </a:r>
            <a:endParaRPr lang="de-DE" sz="1800" b="1" i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722296" y="2608012"/>
            <a:ext cx="3188765" cy="338554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Burndy-8pol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de-DE" i="1" dirty="0" smtClean="0"/>
              <a:t>Burndy-08pol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722296" y="3013805"/>
            <a:ext cx="3266982" cy="338554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Binder-4pol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de-DE" i="1" dirty="0" smtClean="0"/>
              <a:t>Binder-04pol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722296" y="3574473"/>
            <a:ext cx="2266127" cy="1323439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Fischer-02pol</a:t>
            </a:r>
          </a:p>
          <a:p>
            <a:r>
              <a:rPr lang="de-DE" i="1" dirty="0" smtClean="0"/>
              <a:t>Fischer-04pol</a:t>
            </a:r>
          </a:p>
          <a:p>
            <a:r>
              <a:rPr lang="en-US" i="1" dirty="0" smtClean="0"/>
              <a:t>Fischer-102/4pol</a:t>
            </a:r>
            <a:endParaRPr lang="de-DE" i="1" dirty="0" smtClean="0"/>
          </a:p>
          <a:p>
            <a:r>
              <a:rPr lang="de-DE" i="1" dirty="0" smtClean="0"/>
              <a:t>Fischer_S106Z015-13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7" name="Textfeld 16"/>
          <p:cNvSpPr txBox="1"/>
          <p:nvPr/>
        </p:nvSpPr>
        <p:spPr>
          <a:xfrm>
            <a:off x="5722296" y="5131444"/>
            <a:ext cx="2858933" cy="1077218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err="1" smtClean="0"/>
              <a:t>Lemo</a:t>
            </a:r>
            <a:r>
              <a:rPr lang="de-DE" i="1" dirty="0"/>
              <a:t> </a:t>
            </a:r>
            <a:r>
              <a:rPr lang="de-DE" i="1" dirty="0" smtClean="0"/>
              <a:t>00</a:t>
            </a:r>
          </a:p>
          <a:p>
            <a:r>
              <a:rPr lang="de-DE" i="1" dirty="0" smtClean="0"/>
              <a:t>Lemo-00-02pol</a:t>
            </a:r>
          </a:p>
          <a:p>
            <a:r>
              <a:rPr lang="de-DE" i="1" dirty="0" err="1" smtClean="0"/>
              <a:t>Lemo</a:t>
            </a:r>
            <a:r>
              <a:rPr lang="de-DE" i="1" dirty="0" smtClean="0"/>
              <a:t> FGG.00.302.CYCD30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5" name="Geschweifte Klammer links 14"/>
          <p:cNvSpPr/>
          <p:nvPr/>
        </p:nvSpPr>
        <p:spPr bwMode="auto">
          <a:xfrm>
            <a:off x="5228949" y="1666014"/>
            <a:ext cx="427458" cy="4326413"/>
          </a:xfrm>
          <a:prstGeom prst="leftBrace">
            <a:avLst>
              <a:gd name="adj1" fmla="val 8333"/>
              <a:gd name="adj2" fmla="val 25992"/>
            </a:avLst>
          </a:prstGeom>
          <a:noFill/>
          <a:ln w="19050" cap="flat" cmpd="sng" algn="ctr">
            <a:solidFill>
              <a:srgbClr val="00A5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2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52" y="1666014"/>
            <a:ext cx="4501377" cy="286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2658116" y="2746287"/>
            <a:ext cx="755073" cy="78278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3726874" y="2791691"/>
            <a:ext cx="1386664" cy="31519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5722296" y="881184"/>
            <a:ext cx="1495250" cy="1323439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½´´ N  </a:t>
            </a:r>
          </a:p>
          <a:p>
            <a:r>
              <a:rPr lang="de-DE" i="1" dirty="0" smtClean="0"/>
              <a:t>3/8´´ N </a:t>
            </a:r>
          </a:p>
          <a:p>
            <a:r>
              <a:rPr lang="de-DE" i="1" dirty="0" smtClean="0"/>
              <a:t>N </a:t>
            </a:r>
          </a:p>
          <a:p>
            <a:r>
              <a:rPr lang="de-DE" i="1" dirty="0" smtClean="0"/>
              <a:t>N-Connector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err="1" smtClean="0"/>
              <a:t>Connectoren</a:t>
            </a:r>
            <a:endParaRPr lang="de-DE" sz="1800" b="1" i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722296" y="2608012"/>
            <a:ext cx="3188765" cy="338554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Burndy-8pol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de-DE" i="1" dirty="0" smtClean="0"/>
              <a:t>Burndy-08pol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722296" y="3013805"/>
            <a:ext cx="3266982" cy="338554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Binder-4pol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de-DE" i="1" dirty="0" smtClean="0"/>
              <a:t>Binder-04pol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722296" y="3574473"/>
            <a:ext cx="2266127" cy="1323439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Fischer-02pol</a:t>
            </a:r>
          </a:p>
          <a:p>
            <a:r>
              <a:rPr lang="de-DE" i="1" dirty="0" smtClean="0"/>
              <a:t>Fischer-04pol</a:t>
            </a:r>
          </a:p>
          <a:p>
            <a:r>
              <a:rPr lang="en-US" i="1" dirty="0" smtClean="0"/>
              <a:t>Fischer-102/4pol</a:t>
            </a:r>
            <a:endParaRPr lang="de-DE" i="1" dirty="0" smtClean="0"/>
          </a:p>
          <a:p>
            <a:r>
              <a:rPr lang="de-DE" i="1" dirty="0" smtClean="0"/>
              <a:t>Fischer_S106Z015-13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7" name="Textfeld 16"/>
          <p:cNvSpPr txBox="1"/>
          <p:nvPr/>
        </p:nvSpPr>
        <p:spPr>
          <a:xfrm>
            <a:off x="5722296" y="5131444"/>
            <a:ext cx="2858933" cy="1077218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err="1" smtClean="0"/>
              <a:t>Lemo</a:t>
            </a:r>
            <a:r>
              <a:rPr lang="de-DE" i="1" dirty="0"/>
              <a:t> </a:t>
            </a:r>
            <a:r>
              <a:rPr lang="de-DE" i="1" dirty="0" smtClean="0"/>
              <a:t>00</a:t>
            </a:r>
          </a:p>
          <a:p>
            <a:r>
              <a:rPr lang="de-DE" i="1" dirty="0" smtClean="0"/>
              <a:t>Lemo-00-02pol</a:t>
            </a:r>
          </a:p>
          <a:p>
            <a:r>
              <a:rPr lang="de-DE" i="1" dirty="0" err="1" smtClean="0"/>
              <a:t>Lemo</a:t>
            </a:r>
            <a:r>
              <a:rPr lang="de-DE" i="1" dirty="0" smtClean="0"/>
              <a:t> FGG.00.302.CYCD30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5" name="Geschweifte Klammer links 14"/>
          <p:cNvSpPr/>
          <p:nvPr/>
        </p:nvSpPr>
        <p:spPr bwMode="auto">
          <a:xfrm>
            <a:off x="5228949" y="1666014"/>
            <a:ext cx="427458" cy="4326413"/>
          </a:xfrm>
          <a:prstGeom prst="leftBrace">
            <a:avLst>
              <a:gd name="adj1" fmla="val 8333"/>
              <a:gd name="adj2" fmla="val 25992"/>
            </a:avLst>
          </a:prstGeom>
          <a:noFill/>
          <a:ln w="19050" cap="flat" cmpd="sng" algn="ctr">
            <a:solidFill>
              <a:srgbClr val="00A5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/>
        </p:nvSpPr>
        <p:spPr>
          <a:xfrm rot="1661599">
            <a:off x="2005127" y="2998348"/>
            <a:ext cx="4830168" cy="954107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„Doppelte“ </a:t>
            </a:r>
            <a:r>
              <a:rPr lang="de-DE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Connectoren</a:t>
            </a:r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-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&gt;</a:t>
            </a:r>
            <a:endParaRPr lang="de-DE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Probleme beim Verkabeln</a:t>
            </a:r>
            <a:endParaRPr lang="de-DE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13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50598"/>
            <a:ext cx="6785499" cy="523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e 5"/>
          <p:cNvSpPr/>
          <p:nvPr/>
        </p:nvSpPr>
        <p:spPr bwMode="auto">
          <a:xfrm>
            <a:off x="4415895" y="3234198"/>
            <a:ext cx="1194793" cy="118652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smtClean="0"/>
              <a:t>Hersteller</a:t>
            </a:r>
            <a:endParaRPr lang="de-DE" sz="1800" b="1" i="1" dirty="0"/>
          </a:p>
        </p:txBody>
      </p:sp>
    </p:spTree>
    <p:extLst>
      <p:ext uri="{BB962C8B-B14F-4D97-AF65-F5344CB8AC3E}">
        <p14:creationId xmlns:p14="http://schemas.microsoft.com/office/powerpoint/2010/main" val="29446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97" y="1822198"/>
            <a:ext cx="4424038" cy="341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817914" y="2998307"/>
            <a:ext cx="755073" cy="78278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3726874" y="2791691"/>
            <a:ext cx="1386664" cy="4397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5722296" y="1428647"/>
            <a:ext cx="1305218" cy="1569660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DESY</a:t>
            </a:r>
            <a:endParaRPr lang="de-DE" i="1" dirty="0"/>
          </a:p>
          <a:p>
            <a:r>
              <a:rPr lang="de-DE" i="1" dirty="0" smtClean="0"/>
              <a:t>DESY-MIN</a:t>
            </a:r>
          </a:p>
          <a:p>
            <a:r>
              <a:rPr lang="de-DE" i="1" dirty="0" smtClean="0"/>
              <a:t>DESY-MVS</a:t>
            </a:r>
          </a:p>
          <a:p>
            <a:r>
              <a:rPr lang="de-DE" i="1" dirty="0" smtClean="0"/>
              <a:t>MHF-SL</a:t>
            </a:r>
          </a:p>
          <a:p>
            <a:r>
              <a:rPr lang="de-DE" i="1" dirty="0" smtClean="0"/>
              <a:t>MIN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smtClean="0"/>
              <a:t>Hersteller</a:t>
            </a:r>
            <a:endParaRPr lang="de-DE" sz="1800" b="1" i="1" dirty="0"/>
          </a:p>
        </p:txBody>
      </p:sp>
      <p:sp>
        <p:nvSpPr>
          <p:cNvPr id="15" name="Geschweifte Klammer links 14"/>
          <p:cNvSpPr/>
          <p:nvPr/>
        </p:nvSpPr>
        <p:spPr bwMode="auto">
          <a:xfrm>
            <a:off x="5228949" y="1666015"/>
            <a:ext cx="427458" cy="2163206"/>
          </a:xfrm>
          <a:prstGeom prst="leftBrace">
            <a:avLst>
              <a:gd name="adj1" fmla="val 8333"/>
              <a:gd name="adj2" fmla="val 51436"/>
            </a:avLst>
          </a:prstGeom>
          <a:noFill/>
          <a:ln w="19050" cap="flat" cmpd="sng" algn="ctr">
            <a:solidFill>
              <a:srgbClr val="00A5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97" y="1822198"/>
            <a:ext cx="4424038" cy="341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817914" y="2998307"/>
            <a:ext cx="755073" cy="78278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3726874" y="2791691"/>
            <a:ext cx="1386664" cy="4397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5722296" y="1428647"/>
            <a:ext cx="1305218" cy="1569660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DESY</a:t>
            </a:r>
            <a:endParaRPr lang="de-DE" i="1" dirty="0"/>
          </a:p>
          <a:p>
            <a:r>
              <a:rPr lang="de-DE" i="1" dirty="0" smtClean="0"/>
              <a:t>DESY-MIN</a:t>
            </a:r>
          </a:p>
          <a:p>
            <a:r>
              <a:rPr lang="de-DE" i="1" dirty="0" smtClean="0"/>
              <a:t>DESY-MVS</a:t>
            </a:r>
          </a:p>
          <a:p>
            <a:r>
              <a:rPr lang="de-DE" i="1" dirty="0" smtClean="0"/>
              <a:t>MHF-SL</a:t>
            </a:r>
          </a:p>
          <a:p>
            <a:r>
              <a:rPr lang="de-DE" i="1" dirty="0" smtClean="0"/>
              <a:t>MIN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smtClean="0"/>
              <a:t>Hersteller</a:t>
            </a:r>
            <a:endParaRPr lang="de-DE" sz="1800" b="1" i="1" dirty="0"/>
          </a:p>
        </p:txBody>
      </p:sp>
      <p:sp>
        <p:nvSpPr>
          <p:cNvPr id="15" name="Geschweifte Klammer links 14"/>
          <p:cNvSpPr/>
          <p:nvPr/>
        </p:nvSpPr>
        <p:spPr bwMode="auto">
          <a:xfrm>
            <a:off x="5228949" y="1666015"/>
            <a:ext cx="427458" cy="2163206"/>
          </a:xfrm>
          <a:prstGeom prst="leftBrace">
            <a:avLst>
              <a:gd name="adj1" fmla="val 8333"/>
              <a:gd name="adj2" fmla="val 51436"/>
            </a:avLst>
          </a:prstGeom>
          <a:noFill/>
          <a:ln w="19050" cap="flat" cmpd="sng" algn="ctr">
            <a:solidFill>
              <a:srgbClr val="00A5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722296" y="3231472"/>
            <a:ext cx="2400772" cy="830997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err="1" smtClean="0"/>
              <a:t>Knuerr</a:t>
            </a:r>
            <a:r>
              <a:rPr lang="de-DE" i="1" dirty="0" smtClean="0"/>
              <a:t> </a:t>
            </a:r>
            <a:r>
              <a:rPr lang="en-US" i="1" dirty="0" smtClean="0"/>
              <a:t>&lt;-&gt; </a:t>
            </a:r>
            <a:r>
              <a:rPr lang="en-US" i="1" dirty="0" err="1" smtClean="0"/>
              <a:t>Kn</a:t>
            </a:r>
            <a:r>
              <a:rPr lang="de-DE" i="1" dirty="0" err="1" smtClean="0"/>
              <a:t>ürr</a:t>
            </a:r>
            <a:endParaRPr lang="de-DE" i="1" dirty="0" smtClean="0"/>
          </a:p>
          <a:p>
            <a:r>
              <a:rPr lang="de-DE" i="1" dirty="0" smtClean="0"/>
              <a:t>Schaefer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en-US" i="1" dirty="0" err="1" smtClean="0"/>
              <a:t>Schäfer</a:t>
            </a:r>
            <a:endParaRPr lang="de-DE" i="1" dirty="0" smtClean="0"/>
          </a:p>
          <a:p>
            <a:r>
              <a:rPr lang="de-DE" i="1" dirty="0" smtClean="0"/>
              <a:t>…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8630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97" y="1822198"/>
            <a:ext cx="4424038" cy="341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Ellipse 3"/>
          <p:cNvSpPr/>
          <p:nvPr/>
        </p:nvSpPr>
        <p:spPr bwMode="auto">
          <a:xfrm>
            <a:off x="2817914" y="2998307"/>
            <a:ext cx="755073" cy="78278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3726874" y="2791691"/>
            <a:ext cx="1386664" cy="4397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5722296" y="1428647"/>
            <a:ext cx="1305218" cy="1569660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smtClean="0"/>
              <a:t>DESY</a:t>
            </a:r>
            <a:endParaRPr lang="de-DE" i="1" dirty="0"/>
          </a:p>
          <a:p>
            <a:r>
              <a:rPr lang="de-DE" i="1" dirty="0" smtClean="0"/>
              <a:t>DESY-MIN</a:t>
            </a:r>
          </a:p>
          <a:p>
            <a:r>
              <a:rPr lang="de-DE" i="1" dirty="0" smtClean="0"/>
              <a:t>DESY-MVS</a:t>
            </a:r>
          </a:p>
          <a:p>
            <a:r>
              <a:rPr lang="de-DE" i="1" dirty="0" smtClean="0"/>
              <a:t>MHF-SL</a:t>
            </a:r>
          </a:p>
          <a:p>
            <a:r>
              <a:rPr lang="de-DE" i="1" dirty="0" smtClean="0"/>
              <a:t>MIN</a:t>
            </a:r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smtClean="0"/>
              <a:t>Hersteller</a:t>
            </a:r>
            <a:endParaRPr lang="de-DE" sz="1800" b="1" i="1" dirty="0"/>
          </a:p>
        </p:txBody>
      </p:sp>
      <p:sp>
        <p:nvSpPr>
          <p:cNvPr id="15" name="Geschweifte Klammer links 14"/>
          <p:cNvSpPr/>
          <p:nvPr/>
        </p:nvSpPr>
        <p:spPr bwMode="auto">
          <a:xfrm>
            <a:off x="5228949" y="1666015"/>
            <a:ext cx="427458" cy="2163206"/>
          </a:xfrm>
          <a:prstGeom prst="leftBrace">
            <a:avLst>
              <a:gd name="adj1" fmla="val 8333"/>
              <a:gd name="adj2" fmla="val 51436"/>
            </a:avLst>
          </a:prstGeom>
          <a:noFill/>
          <a:ln w="19050" cap="flat" cmpd="sng" algn="ctr">
            <a:solidFill>
              <a:srgbClr val="00A5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722296" y="3231472"/>
            <a:ext cx="2400772" cy="830997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r>
              <a:rPr lang="de-DE" i="1" dirty="0" err="1" smtClean="0"/>
              <a:t>Knuerr</a:t>
            </a:r>
            <a:r>
              <a:rPr lang="de-DE" i="1" dirty="0" smtClean="0"/>
              <a:t> </a:t>
            </a:r>
            <a:r>
              <a:rPr lang="en-US" i="1" dirty="0" smtClean="0"/>
              <a:t>&lt;-&gt; </a:t>
            </a:r>
            <a:r>
              <a:rPr lang="en-US" i="1" dirty="0" err="1" smtClean="0"/>
              <a:t>Kn</a:t>
            </a:r>
            <a:r>
              <a:rPr lang="de-DE" i="1" dirty="0" err="1" smtClean="0"/>
              <a:t>ürr</a:t>
            </a:r>
            <a:endParaRPr lang="de-DE" i="1" dirty="0" smtClean="0"/>
          </a:p>
          <a:p>
            <a:r>
              <a:rPr lang="de-DE" i="1" dirty="0" smtClean="0"/>
              <a:t>Schaefer </a:t>
            </a:r>
            <a:r>
              <a:rPr lang="en-US" i="1" dirty="0" smtClean="0"/>
              <a:t>&lt;</a:t>
            </a:r>
            <a:r>
              <a:rPr lang="de-DE" i="1" dirty="0" smtClean="0"/>
              <a:t>-</a:t>
            </a:r>
            <a:r>
              <a:rPr lang="en-US" i="1" dirty="0" smtClean="0"/>
              <a:t>&gt; </a:t>
            </a:r>
            <a:r>
              <a:rPr lang="en-US" i="1" dirty="0" err="1" smtClean="0"/>
              <a:t>Schäfer</a:t>
            </a:r>
            <a:endParaRPr lang="de-DE" i="1" dirty="0" smtClean="0"/>
          </a:p>
          <a:p>
            <a:r>
              <a:rPr lang="de-DE" i="1" dirty="0" smtClean="0"/>
              <a:t>…</a:t>
            </a:r>
            <a:endParaRPr lang="de-DE" i="1" dirty="0"/>
          </a:p>
        </p:txBody>
      </p:sp>
      <p:sp>
        <p:nvSpPr>
          <p:cNvPr id="11" name="Rechteck 10"/>
          <p:cNvSpPr/>
          <p:nvPr/>
        </p:nvSpPr>
        <p:spPr>
          <a:xfrm rot="1661599">
            <a:off x="1400800" y="2998348"/>
            <a:ext cx="6038833" cy="954107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„Doppelte“ Hersteller erschweren </a:t>
            </a:r>
          </a:p>
          <a:p>
            <a:pPr algn="ctr"/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das Finden von Geräten + Kabeln</a:t>
            </a:r>
            <a:endParaRPr lang="de-DE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8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6206" y="1330392"/>
            <a:ext cx="7648086" cy="438460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de-DE" i="1" dirty="0" smtClean="0"/>
              <a:t>Allgemeines/ Organisatorisches</a:t>
            </a:r>
          </a:p>
          <a:p>
            <a:pPr marL="457200" indent="-457200">
              <a:buAutoNum type="arabicPeriod"/>
            </a:pPr>
            <a:endParaRPr lang="de-DE" i="1" dirty="0" smtClean="0"/>
          </a:p>
          <a:p>
            <a:r>
              <a:rPr lang="de-DE" dirty="0" smtClean="0"/>
              <a:t>Lizenzen</a:t>
            </a:r>
          </a:p>
          <a:p>
            <a:pPr lvl="1"/>
            <a:r>
              <a:rPr lang="de-DE" dirty="0" smtClean="0"/>
              <a:t>Falls ein Arbeiten nicht möglich ist, weil keine Lizenz frei ist -</a:t>
            </a:r>
            <a:r>
              <a:rPr lang="en-US" dirty="0" smtClean="0"/>
              <a:t>&gt; Info an KDS</a:t>
            </a:r>
            <a:r>
              <a:rPr lang="de-DE" dirty="0" smtClean="0"/>
              <a:t>-Support</a:t>
            </a:r>
            <a:br>
              <a:rPr lang="de-DE" dirty="0" smtClean="0"/>
            </a:br>
            <a:endParaRPr lang="de-DE" dirty="0" smtClean="0"/>
          </a:p>
          <a:p>
            <a:pPr marL="444500" lvl="1" indent="0">
              <a:buNone/>
            </a:pPr>
            <a:endParaRPr lang="de-DE" dirty="0" smtClean="0"/>
          </a:p>
          <a:p>
            <a:pPr marL="4445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34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999" y="1530613"/>
            <a:ext cx="51244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smtClean="0"/>
              <a:t>Adapter</a:t>
            </a:r>
            <a:endParaRPr lang="de-DE" sz="1800" b="1" i="1" dirty="0"/>
          </a:p>
        </p:txBody>
      </p:sp>
      <p:sp>
        <p:nvSpPr>
          <p:cNvPr id="7" name="Ellipse 6"/>
          <p:cNvSpPr/>
          <p:nvPr/>
        </p:nvSpPr>
        <p:spPr bwMode="auto">
          <a:xfrm>
            <a:off x="5192321" y="2896340"/>
            <a:ext cx="1634608" cy="176443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999" y="1530613"/>
            <a:ext cx="51244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smtClean="0"/>
              <a:t>Adapter</a:t>
            </a:r>
            <a:endParaRPr lang="de-DE" sz="1800" b="1" i="1" dirty="0"/>
          </a:p>
        </p:txBody>
      </p:sp>
      <p:sp>
        <p:nvSpPr>
          <p:cNvPr id="7" name="Ellipse 6"/>
          <p:cNvSpPr/>
          <p:nvPr/>
        </p:nvSpPr>
        <p:spPr bwMode="auto">
          <a:xfrm>
            <a:off x="5192321" y="2896340"/>
            <a:ext cx="1634608" cy="176443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 flipV="1">
            <a:off x="4057095" y="3994952"/>
            <a:ext cx="1135226" cy="11718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179586" y="4748896"/>
            <a:ext cx="3735465" cy="1077218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i="1" dirty="0" smtClean="0"/>
              <a:t>Die Anschlüsse der Adapter sollten möglichst  definiert werden und nicht auf „Allgemein“ bleiben.</a:t>
            </a:r>
            <a:br>
              <a:rPr lang="de-DE" i="1" dirty="0" smtClean="0"/>
            </a:br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36074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999" y="1530613"/>
            <a:ext cx="512445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smtClean="0"/>
              <a:t>Adapter</a:t>
            </a:r>
            <a:endParaRPr lang="de-DE" sz="1800" b="1" i="1" dirty="0"/>
          </a:p>
        </p:txBody>
      </p:sp>
      <p:sp>
        <p:nvSpPr>
          <p:cNvPr id="7" name="Ellipse 6"/>
          <p:cNvSpPr/>
          <p:nvPr/>
        </p:nvSpPr>
        <p:spPr bwMode="auto">
          <a:xfrm>
            <a:off x="5192321" y="2896340"/>
            <a:ext cx="1634608" cy="176443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 flipV="1">
            <a:off x="4057095" y="3994952"/>
            <a:ext cx="1135226" cy="11718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179586" y="4748896"/>
            <a:ext cx="3735465" cy="1815882"/>
          </a:xfrm>
          <a:prstGeom prst="rect">
            <a:avLst/>
          </a:prstGeom>
          <a:noFill/>
          <a:ln>
            <a:solidFill>
              <a:srgbClr val="00A5EB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i="1" dirty="0" smtClean="0"/>
              <a:t>Die Anschlüsse der Adapter sollten möglichst  definiert werden und nicht auf „Allgemein“ bleiben.</a:t>
            </a:r>
            <a:br>
              <a:rPr lang="de-DE" i="1" dirty="0" smtClean="0"/>
            </a:br>
            <a:endParaRPr lang="de-DE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i="1" dirty="0" smtClean="0"/>
              <a:t>Die Benennung der Adapter sollte möglichst sprechend sein, damit ein Adapter besser gefunden wird.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42758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810115" y="1716454"/>
            <a:ext cx="7648086" cy="219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 Black" pitchFamily="34" charset="0"/>
              <a:buNone/>
            </a:pPr>
            <a:r>
              <a:rPr lang="de-DE" i="1" kern="0" dirty="0"/>
              <a:t>3</a:t>
            </a:r>
            <a:r>
              <a:rPr lang="de-DE" i="1" kern="0" dirty="0" smtClean="0"/>
              <a:t>. Tool-Tipp: Logische Gruppen</a:t>
            </a:r>
            <a:br>
              <a:rPr lang="de-DE" i="1" kern="0" dirty="0" smtClean="0"/>
            </a:br>
            <a:endParaRPr lang="de-DE" kern="0" dirty="0" smtClean="0"/>
          </a:p>
        </p:txBody>
      </p:sp>
    </p:spTree>
    <p:extLst>
      <p:ext uri="{BB962C8B-B14F-4D97-AF65-F5344CB8AC3E}">
        <p14:creationId xmlns:p14="http://schemas.microsoft.com/office/powerpoint/2010/main" val="8147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5" y="1692998"/>
            <a:ext cx="8249713" cy="401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57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84" y="1820801"/>
            <a:ext cx="7716111" cy="3959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58684" y="1029802"/>
            <a:ext cx="6587231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Zum Ändern der Anzeige-ID einer logischen Gruppe im Kontextmenu (rechte Maustaste) auf Umbenennen klicken</a:t>
            </a:r>
          </a:p>
        </p:txBody>
      </p:sp>
      <p:cxnSp>
        <p:nvCxnSpPr>
          <p:cNvPr id="9" name="Gerade Verbindung mit Pfeil 8"/>
          <p:cNvCxnSpPr/>
          <p:nvPr/>
        </p:nvCxnSpPr>
        <p:spPr bwMode="auto">
          <a:xfrm>
            <a:off x="3799643" y="1704513"/>
            <a:ext cx="941033" cy="198859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489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5" y="1692998"/>
            <a:ext cx="8249713" cy="401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36" y="2726879"/>
            <a:ext cx="32766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1230472" y="5127961"/>
            <a:ext cx="3141464" cy="584775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Hier lässt sich die neue Anzeige-ID eintippen</a:t>
            </a:r>
          </a:p>
        </p:txBody>
      </p:sp>
      <p:cxnSp>
        <p:nvCxnSpPr>
          <p:cNvPr id="6" name="Gerade Verbindung mit Pfeil 5"/>
          <p:cNvCxnSpPr/>
          <p:nvPr/>
        </p:nvCxnSpPr>
        <p:spPr bwMode="auto">
          <a:xfrm flipV="1">
            <a:off x="4190260" y="3702868"/>
            <a:ext cx="1410917" cy="15615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106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5" y="1692998"/>
            <a:ext cx="8249713" cy="401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858263" y="1415053"/>
            <a:ext cx="2293962" cy="830997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Wie lässt sich der „Typ“ einer logischen Gruppe ändern?</a:t>
            </a:r>
            <a:endParaRPr lang="de-DE" b="1" dirty="0" smtClean="0"/>
          </a:p>
        </p:txBody>
      </p:sp>
      <p:cxnSp>
        <p:nvCxnSpPr>
          <p:cNvPr id="5" name="Gerade Verbindung mit Pfeil 4"/>
          <p:cNvCxnSpPr/>
          <p:nvPr/>
        </p:nvCxnSpPr>
        <p:spPr bwMode="auto">
          <a:xfrm>
            <a:off x="6489577" y="2246050"/>
            <a:ext cx="1056443" cy="12872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92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00" y="2092493"/>
            <a:ext cx="8249713" cy="401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742854" y="1148723"/>
            <a:ext cx="2293962" cy="1569660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Im Navigator auf den „Suche“-Reiter klicken, um zur Übersicht der logischen Gruppen zu gelangen</a:t>
            </a:r>
          </a:p>
        </p:txBody>
      </p:sp>
      <p:cxnSp>
        <p:nvCxnSpPr>
          <p:cNvPr id="5" name="Gerade Verbindung mit Pfeil 4"/>
          <p:cNvCxnSpPr/>
          <p:nvPr/>
        </p:nvCxnSpPr>
        <p:spPr bwMode="auto">
          <a:xfrm flipH="1">
            <a:off x="949911" y="1841358"/>
            <a:ext cx="2639345" cy="9194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Ellipse 5"/>
          <p:cNvSpPr/>
          <p:nvPr/>
        </p:nvSpPr>
        <p:spPr bwMode="auto">
          <a:xfrm>
            <a:off x="278900" y="2760770"/>
            <a:ext cx="755073" cy="39139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79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991" y="2100614"/>
            <a:ext cx="6018274" cy="421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e 5"/>
          <p:cNvSpPr/>
          <p:nvPr/>
        </p:nvSpPr>
        <p:spPr bwMode="auto">
          <a:xfrm>
            <a:off x="1509991" y="3488739"/>
            <a:ext cx="1321986" cy="39139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42854" y="1023396"/>
            <a:ext cx="2293962" cy="1077218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Linke „logische Gruppierung auswählen und wie gewohnt suchen</a:t>
            </a:r>
          </a:p>
        </p:txBody>
      </p:sp>
      <p:cxnSp>
        <p:nvCxnSpPr>
          <p:cNvPr id="8" name="Gerade Verbindung mit Pfeil 7"/>
          <p:cNvCxnSpPr/>
          <p:nvPr/>
        </p:nvCxnSpPr>
        <p:spPr bwMode="auto">
          <a:xfrm flipH="1">
            <a:off x="2170984" y="2100614"/>
            <a:ext cx="1504371" cy="128177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mit Pfeil 10"/>
          <p:cNvCxnSpPr/>
          <p:nvPr/>
        </p:nvCxnSpPr>
        <p:spPr bwMode="auto">
          <a:xfrm>
            <a:off x="5260759" y="2100614"/>
            <a:ext cx="296662" cy="25512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59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6206" y="1330392"/>
            <a:ext cx="7648086" cy="438460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de-DE" i="1" dirty="0" smtClean="0"/>
              <a:t>Allgemeines/ Organisatorisches</a:t>
            </a:r>
          </a:p>
          <a:p>
            <a:pPr marL="457200" indent="-457200">
              <a:buAutoNum type="arabicPeriod"/>
            </a:pPr>
            <a:endParaRPr lang="de-DE" i="1" dirty="0" smtClean="0"/>
          </a:p>
          <a:p>
            <a:r>
              <a:rPr lang="de-DE" dirty="0" smtClean="0"/>
              <a:t>Lizenzen</a:t>
            </a:r>
          </a:p>
          <a:p>
            <a:pPr lvl="1"/>
            <a:r>
              <a:rPr lang="de-DE" dirty="0" smtClean="0"/>
              <a:t>Falls ein Arbeiten nicht möglich ist, weil keine Lizenz frei ist -</a:t>
            </a:r>
            <a:r>
              <a:rPr lang="en-US" dirty="0" smtClean="0"/>
              <a:t>&gt; Info an KDS</a:t>
            </a:r>
            <a:r>
              <a:rPr lang="de-DE" dirty="0" smtClean="0"/>
              <a:t>-Support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Schulungen</a:t>
            </a:r>
            <a:endParaRPr lang="de-DE" dirty="0"/>
          </a:p>
          <a:p>
            <a:pPr lvl="1"/>
            <a:r>
              <a:rPr lang="de-DE" dirty="0"/>
              <a:t>Schulungsinteresse bitte beim Support </a:t>
            </a:r>
            <a:r>
              <a:rPr lang="de-DE" dirty="0" smtClean="0"/>
              <a:t>anmelden, damit der Schulungsbedarf kalkulierbar </a:t>
            </a:r>
            <a:r>
              <a:rPr lang="de-DE" dirty="0" smtClean="0"/>
              <a:t>ist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marL="4445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500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2643"/>
            <a:ext cx="6785961" cy="512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/>
          <p:cNvSpPr/>
          <p:nvPr/>
        </p:nvSpPr>
        <p:spPr bwMode="auto">
          <a:xfrm>
            <a:off x="5463458" y="2943080"/>
            <a:ext cx="755073" cy="39139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5534479" y="4775042"/>
            <a:ext cx="755073" cy="39139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7" y="1593344"/>
            <a:ext cx="58578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Rechteck 2"/>
          <p:cNvSpPr/>
          <p:nvPr/>
        </p:nvSpPr>
        <p:spPr bwMode="auto">
          <a:xfrm>
            <a:off x="3888419" y="2334827"/>
            <a:ext cx="1180731" cy="168155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44758" y="3870656"/>
            <a:ext cx="3975964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Im Kontextmenu (rechte Maustaste) auf „Network </a:t>
            </a:r>
            <a:r>
              <a:rPr lang="de-DE" b="1" dirty="0" err="1" smtClean="0"/>
              <a:t>Inventory</a:t>
            </a:r>
            <a:r>
              <a:rPr lang="de-DE" b="1" dirty="0" smtClean="0"/>
              <a:t>“ klicken</a:t>
            </a: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 flipV="1">
            <a:off x="4807653" y="2574524"/>
            <a:ext cx="1425088" cy="112746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73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295552" y="865376"/>
            <a:ext cx="4837763" cy="1244082"/>
            <a:chOff x="0" y="1593345"/>
            <a:chExt cx="5857875" cy="181927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93345"/>
              <a:ext cx="5857875" cy="181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hteck 2"/>
            <p:cNvSpPr/>
            <p:nvPr/>
          </p:nvSpPr>
          <p:spPr bwMode="auto">
            <a:xfrm>
              <a:off x="3888419" y="2334827"/>
              <a:ext cx="1180731" cy="168155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19" y="2243989"/>
            <a:ext cx="6000991" cy="407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mit Pfeil 6"/>
          <p:cNvCxnSpPr/>
          <p:nvPr/>
        </p:nvCxnSpPr>
        <p:spPr bwMode="auto">
          <a:xfrm>
            <a:off x="4190260" y="1597981"/>
            <a:ext cx="655666" cy="14559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67499" y="4707166"/>
            <a:ext cx="2293962" cy="1077218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 smtClean="0"/>
              <a:t>Im Network </a:t>
            </a:r>
            <a:r>
              <a:rPr lang="de-DE" b="1" dirty="0" err="1" smtClean="0"/>
              <a:t>Inventory</a:t>
            </a:r>
            <a:r>
              <a:rPr lang="de-DE" b="1" dirty="0" smtClean="0"/>
              <a:t> ist es möglich einen anderen Typ zu definieren.</a:t>
            </a:r>
          </a:p>
        </p:txBody>
      </p:sp>
    </p:spTree>
    <p:extLst>
      <p:ext uri="{BB962C8B-B14F-4D97-AF65-F5344CB8AC3E}">
        <p14:creationId xmlns:p14="http://schemas.microsoft.com/office/powerpoint/2010/main" val="417529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4" name="Gruppieren 3"/>
          <p:cNvGrpSpPr/>
          <p:nvPr/>
        </p:nvGrpSpPr>
        <p:grpSpPr>
          <a:xfrm>
            <a:off x="295552" y="865376"/>
            <a:ext cx="4837763" cy="1244082"/>
            <a:chOff x="0" y="1593345"/>
            <a:chExt cx="5857875" cy="181927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93345"/>
              <a:ext cx="5857875" cy="181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hteck 2"/>
            <p:cNvSpPr/>
            <p:nvPr/>
          </p:nvSpPr>
          <p:spPr bwMode="auto">
            <a:xfrm>
              <a:off x="3888419" y="2334827"/>
              <a:ext cx="1180731" cy="168155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19" y="2243989"/>
            <a:ext cx="6000991" cy="407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Gerade Verbindung mit Pfeil 6"/>
          <p:cNvCxnSpPr/>
          <p:nvPr/>
        </p:nvCxnSpPr>
        <p:spPr bwMode="auto">
          <a:xfrm>
            <a:off x="4190260" y="1597981"/>
            <a:ext cx="655666" cy="14559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hteck 7"/>
          <p:cNvSpPr/>
          <p:nvPr/>
        </p:nvSpPr>
        <p:spPr>
          <a:xfrm rot="21078622">
            <a:off x="416273" y="4982740"/>
            <a:ext cx="5139547" cy="954107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nur die eigenen logischen </a:t>
            </a:r>
          </a:p>
          <a:p>
            <a:pPr algn="ctr"/>
            <a:r>
              <a:rPr lang="de-DE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Gruppen lassen sich ändern!</a:t>
            </a:r>
            <a:endParaRPr lang="de-DE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64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4561" y="1751624"/>
            <a:ext cx="4658702" cy="1774092"/>
          </a:xfrm>
        </p:spPr>
        <p:txBody>
          <a:bodyPr/>
          <a:lstStyle/>
          <a:p>
            <a:r>
              <a:rPr lang="de-DE" dirty="0" smtClean="0"/>
              <a:t>4. Fragen + weitere Themen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539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58821" y="3088054"/>
            <a:ext cx="4245463" cy="2407138"/>
          </a:xfrm>
        </p:spPr>
        <p:txBody>
          <a:bodyPr/>
          <a:lstStyle/>
          <a:p>
            <a:r>
              <a:rPr lang="de-DE" dirty="0" smtClean="0"/>
              <a:t>Tschüss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51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6206" y="1330392"/>
            <a:ext cx="7648086" cy="438460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de-DE" i="1" dirty="0" smtClean="0"/>
              <a:t>Allgemeines/ Organisatorisches</a:t>
            </a:r>
          </a:p>
          <a:p>
            <a:pPr marL="457200" indent="-457200">
              <a:buAutoNum type="arabicPeriod"/>
            </a:pPr>
            <a:endParaRPr lang="de-DE" i="1" dirty="0" smtClean="0"/>
          </a:p>
          <a:p>
            <a:r>
              <a:rPr lang="de-DE" dirty="0" smtClean="0"/>
              <a:t>Lizenzen</a:t>
            </a:r>
          </a:p>
          <a:p>
            <a:pPr lvl="1"/>
            <a:r>
              <a:rPr lang="de-DE" dirty="0" smtClean="0"/>
              <a:t>Falls ein Arbeiten nicht möglich ist, weil keine Lizenz frei ist -</a:t>
            </a:r>
            <a:r>
              <a:rPr lang="en-US" dirty="0" smtClean="0"/>
              <a:t>&gt; Info an KDS</a:t>
            </a:r>
            <a:r>
              <a:rPr lang="de-DE" dirty="0" smtClean="0"/>
              <a:t>-Support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Schulungen</a:t>
            </a:r>
            <a:endParaRPr lang="de-DE" dirty="0"/>
          </a:p>
          <a:p>
            <a:pPr lvl="1"/>
            <a:r>
              <a:rPr lang="de-DE" dirty="0"/>
              <a:t>Schulungsinteresse bitte beim Support </a:t>
            </a:r>
            <a:r>
              <a:rPr lang="de-DE" dirty="0" smtClean="0"/>
              <a:t>anmelden, damit der Schulungsbedarf kalkulierbar ist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Importtraining</a:t>
            </a:r>
          </a:p>
          <a:p>
            <a:pPr lvl="1"/>
            <a:r>
              <a:rPr lang="de-DE" dirty="0" smtClean="0"/>
              <a:t>Am 09.12.2015 von 9-12 im KDS-Projektraum</a:t>
            </a:r>
            <a:endParaRPr lang="de-DE" dirty="0"/>
          </a:p>
          <a:p>
            <a:pPr lvl="1"/>
            <a:endParaRPr lang="de-DE" dirty="0" smtClean="0"/>
          </a:p>
          <a:p>
            <a:pPr marL="4445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30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0115" y="1716454"/>
            <a:ext cx="7648086" cy="2196123"/>
          </a:xfrm>
        </p:spPr>
        <p:txBody>
          <a:bodyPr/>
          <a:lstStyle/>
          <a:p>
            <a:pPr marL="0" indent="0">
              <a:buNone/>
            </a:pPr>
            <a:r>
              <a:rPr lang="de-DE" i="1" dirty="0" smtClean="0"/>
              <a:t>2. KDS Stammdaten</a:t>
            </a:r>
            <a:br>
              <a:rPr lang="de-DE" i="1" dirty="0" smtClean="0"/>
            </a:br>
            <a:endParaRPr lang="de-DE" dirty="0" smtClean="0"/>
          </a:p>
          <a:p>
            <a:r>
              <a:rPr lang="de-DE" dirty="0" smtClean="0"/>
              <a:t>Status</a:t>
            </a:r>
            <a:endParaRPr lang="de-DE" dirty="0" smtClean="0"/>
          </a:p>
          <a:p>
            <a:r>
              <a:rPr lang="de-DE" dirty="0" smtClean="0"/>
              <a:t>Beispiele </a:t>
            </a:r>
          </a:p>
          <a:p>
            <a:r>
              <a:rPr lang="de-DE" dirty="0" smtClean="0"/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10075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0115" y="1716454"/>
            <a:ext cx="7648086" cy="2196123"/>
          </a:xfrm>
        </p:spPr>
        <p:txBody>
          <a:bodyPr/>
          <a:lstStyle/>
          <a:p>
            <a:pPr marL="0" indent="0">
              <a:buNone/>
            </a:pPr>
            <a:r>
              <a:rPr lang="de-DE" i="1" dirty="0" smtClean="0"/>
              <a:t>2. KDS Stammdaten</a:t>
            </a:r>
            <a:br>
              <a:rPr lang="de-DE" i="1" dirty="0" smtClean="0"/>
            </a:br>
            <a:endParaRPr lang="de-DE" dirty="0" smtClean="0"/>
          </a:p>
          <a:p>
            <a:r>
              <a:rPr lang="de-DE" dirty="0" smtClean="0"/>
              <a:t>Status</a:t>
            </a:r>
          </a:p>
          <a:p>
            <a:pPr lvl="1"/>
            <a:r>
              <a:rPr lang="de-DE" b="1" dirty="0" smtClean="0"/>
              <a:t>Wie ist es jetzt?</a:t>
            </a:r>
            <a:endParaRPr lang="de-DE" b="1" dirty="0" smtClean="0"/>
          </a:p>
          <a:p>
            <a:r>
              <a:rPr lang="de-DE" dirty="0" smtClean="0"/>
              <a:t>Beispiele </a:t>
            </a:r>
          </a:p>
          <a:p>
            <a:r>
              <a:rPr lang="de-DE" dirty="0" smtClean="0"/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23379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0115" y="1716454"/>
            <a:ext cx="7648086" cy="2196123"/>
          </a:xfrm>
        </p:spPr>
        <p:txBody>
          <a:bodyPr/>
          <a:lstStyle/>
          <a:p>
            <a:pPr marL="0" indent="0">
              <a:buNone/>
            </a:pPr>
            <a:r>
              <a:rPr lang="de-DE" i="1" dirty="0" smtClean="0"/>
              <a:t>2. KDS Stammdaten</a:t>
            </a:r>
            <a:br>
              <a:rPr lang="de-DE" i="1" dirty="0" smtClean="0"/>
            </a:br>
            <a:endParaRPr lang="de-DE" dirty="0" smtClean="0"/>
          </a:p>
          <a:p>
            <a:r>
              <a:rPr lang="de-DE" dirty="0" smtClean="0"/>
              <a:t>Status</a:t>
            </a:r>
          </a:p>
          <a:p>
            <a:pPr lvl="1"/>
            <a:r>
              <a:rPr lang="de-DE" dirty="0"/>
              <a:t>Wie ist es jetzt?</a:t>
            </a:r>
          </a:p>
          <a:p>
            <a:pPr lvl="1"/>
            <a:r>
              <a:rPr lang="de-DE" b="1" dirty="0" smtClean="0"/>
              <a:t>Was ist das Problem?</a:t>
            </a:r>
            <a:endParaRPr lang="de-DE" b="1" dirty="0" smtClean="0"/>
          </a:p>
          <a:p>
            <a:r>
              <a:rPr lang="de-DE" dirty="0" smtClean="0"/>
              <a:t>Beispiele </a:t>
            </a:r>
          </a:p>
          <a:p>
            <a:r>
              <a:rPr lang="de-DE" dirty="0" smtClean="0"/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39040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0115" y="1716454"/>
            <a:ext cx="7648086" cy="2196123"/>
          </a:xfrm>
        </p:spPr>
        <p:txBody>
          <a:bodyPr/>
          <a:lstStyle/>
          <a:p>
            <a:pPr marL="0" indent="0">
              <a:buNone/>
            </a:pPr>
            <a:r>
              <a:rPr lang="de-DE" i="1" dirty="0" smtClean="0"/>
              <a:t>2. KDS Stammdaten</a:t>
            </a:r>
            <a:br>
              <a:rPr lang="de-DE" i="1" dirty="0" smtClean="0"/>
            </a:br>
            <a:endParaRPr lang="de-DE" dirty="0" smtClean="0"/>
          </a:p>
          <a:p>
            <a:r>
              <a:rPr lang="de-DE" dirty="0" smtClean="0"/>
              <a:t>Status</a:t>
            </a:r>
          </a:p>
          <a:p>
            <a:pPr lvl="1"/>
            <a:r>
              <a:rPr lang="de-DE" dirty="0"/>
              <a:t>Wie ist es jetzt?</a:t>
            </a:r>
          </a:p>
          <a:p>
            <a:pPr lvl="1"/>
            <a:r>
              <a:rPr lang="de-DE" dirty="0" smtClean="0"/>
              <a:t>Was ist das Problem?</a:t>
            </a:r>
          </a:p>
          <a:p>
            <a:pPr lvl="1"/>
            <a:r>
              <a:rPr lang="de-DE" b="1" dirty="0" smtClean="0"/>
              <a:t>Was ist das Ziel?</a:t>
            </a:r>
            <a:endParaRPr lang="de-DE" b="1" dirty="0" smtClean="0"/>
          </a:p>
          <a:p>
            <a:r>
              <a:rPr lang="de-DE" dirty="0" smtClean="0"/>
              <a:t>Beispiele </a:t>
            </a:r>
          </a:p>
          <a:p>
            <a:r>
              <a:rPr lang="de-DE" dirty="0" smtClean="0"/>
              <a:t>Diskussion</a:t>
            </a:r>
          </a:p>
        </p:txBody>
      </p:sp>
    </p:spTree>
    <p:extLst>
      <p:ext uri="{BB962C8B-B14F-4D97-AF65-F5344CB8AC3E}">
        <p14:creationId xmlns:p14="http://schemas.microsoft.com/office/powerpoint/2010/main" val="7682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52" y="1666014"/>
            <a:ext cx="7032635" cy="4472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 bwMode="auto">
          <a:xfrm>
            <a:off x="3980889" y="3367723"/>
            <a:ext cx="1194793" cy="1186521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91181" y="881184"/>
            <a:ext cx="33456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800" b="1" dirty="0" smtClean="0"/>
              <a:t>Beispiele: </a:t>
            </a:r>
            <a:r>
              <a:rPr lang="de-DE" sz="1800" dirty="0" smtClean="0"/>
              <a:t> </a:t>
            </a:r>
            <a:r>
              <a:rPr lang="de-DE" sz="1800" b="1" dirty="0" err="1" smtClean="0"/>
              <a:t>Connectoren</a:t>
            </a:r>
            <a:endParaRPr lang="de-DE" sz="1800" b="1" i="1" dirty="0"/>
          </a:p>
        </p:txBody>
      </p:sp>
    </p:spTree>
    <p:extLst>
      <p:ext uri="{BB962C8B-B14F-4D97-AF65-F5344CB8AC3E}">
        <p14:creationId xmlns:p14="http://schemas.microsoft.com/office/powerpoint/2010/main" val="26686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wendertreffen 09-04-15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Anwendertreffen 09-04-15</Template>
  <TotalTime>0</TotalTime>
  <Words>461</Words>
  <Application>Microsoft Office PowerPoint</Application>
  <PresentationFormat>Bildschirmpräsentation (4:3)</PresentationFormat>
  <Paragraphs>183</Paragraphs>
  <Slides>35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6" baseType="lpstr">
      <vt:lpstr>Anwendertreffen 09-04-15</vt:lpstr>
      <vt:lpstr>KDS-Anwendertreffen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KDS-Anwendertreffen</dc:title>
  <dc:creator>Wittenburg, Katrin</dc:creator>
  <cp:lastModifiedBy>Wittenburg, Katrin</cp:lastModifiedBy>
  <cp:revision>96</cp:revision>
  <dcterms:created xsi:type="dcterms:W3CDTF">2015-04-07T11:30:48Z</dcterms:created>
  <dcterms:modified xsi:type="dcterms:W3CDTF">2015-12-03T09:13:03Z</dcterms:modified>
</cp:coreProperties>
</file>