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7" r:id="rId2"/>
    <p:sldId id="268" r:id="rId3"/>
    <p:sldId id="269" r:id="rId4"/>
    <p:sldId id="276" r:id="rId5"/>
    <p:sldId id="274" r:id="rId6"/>
    <p:sldId id="279" r:id="rId7"/>
    <p:sldId id="273" r:id="rId8"/>
    <p:sldId id="282" r:id="rId9"/>
    <p:sldId id="287" r:id="rId10"/>
    <p:sldId id="285" r:id="rId11"/>
    <p:sldId id="288" r:id="rId12"/>
    <p:sldId id="286" r:id="rId13"/>
    <p:sldId id="290" r:id="rId14"/>
    <p:sldId id="289" r:id="rId15"/>
    <p:sldId id="292" r:id="rId16"/>
    <p:sldId id="291" r:id="rId17"/>
    <p:sldId id="272" r:id="rId18"/>
  </p:sldIdLst>
  <p:sldSz cx="9144000" cy="6858000" type="screen4x3"/>
  <p:notesSz cx="6797675" cy="9856788"/>
  <p:defaultTex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5EB"/>
    <a:srgbClr val="DDDDDD"/>
    <a:srgbClr val="9C9E9F"/>
    <a:srgbClr val="FFCC00"/>
    <a:srgbClr val="FF00FF"/>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9" autoAdjust="0"/>
    <p:restoredTop sz="94874" autoAdjust="0"/>
  </p:normalViewPr>
  <p:slideViewPr>
    <p:cSldViewPr snapToGrid="0">
      <p:cViewPr>
        <p:scale>
          <a:sx n="83" d="100"/>
          <a:sy n="83" d="100"/>
        </p:scale>
        <p:origin x="-2700" y="-1026"/>
      </p:cViewPr>
      <p:guideLst>
        <p:guide orient="horz" pos="3816"/>
        <p:guide orient="horz" pos="167"/>
        <p:guide orient="horz" pos="616"/>
        <p:guide orient="horz" pos="2672"/>
        <p:guide orient="horz" pos="1165"/>
        <p:guide pos="5551"/>
        <p:guide pos="1551"/>
        <p:guide pos="4178"/>
        <p:guide pos="2927"/>
        <p:guide pos="2809"/>
        <p:guide pos="178"/>
        <p:guide pos="4299"/>
        <p:guide pos="14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130" y="-96"/>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94618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GB"/>
          </a:p>
        </p:txBody>
      </p:sp>
      <p:sp>
        <p:nvSpPr>
          <p:cNvPr id="21507" name="Rectangle 3"/>
          <p:cNvSpPr>
            <a:spLocks noGrp="1" noChangeArrowheads="1"/>
          </p:cNvSpPr>
          <p:nvPr>
            <p:ph type="dt" idx="1"/>
          </p:nvPr>
        </p:nvSpPr>
        <p:spPr bwMode="auto">
          <a:xfrm>
            <a:off x="3849899" y="0"/>
            <a:ext cx="294618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GB"/>
          </a:p>
        </p:txBody>
      </p:sp>
      <p:sp>
        <p:nvSpPr>
          <p:cNvPr id="21508" name="Rectangle 4"/>
          <p:cNvSpPr>
            <a:spLocks noGrp="1" noRot="1" noChangeAspect="1" noChangeArrowheads="1" noTextEdit="1"/>
          </p:cNvSpPr>
          <p:nvPr>
            <p:ph type="sldImg" idx="2"/>
          </p:nvPr>
        </p:nvSpPr>
        <p:spPr bwMode="auto">
          <a:xfrm>
            <a:off x="935038" y="739775"/>
            <a:ext cx="4927600"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768" y="4681974"/>
            <a:ext cx="5438140" cy="443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21510" name="Rectangle 6"/>
          <p:cNvSpPr>
            <a:spLocks noGrp="1" noChangeArrowheads="1"/>
          </p:cNvSpPr>
          <p:nvPr>
            <p:ph type="ftr" sz="quarter" idx="4"/>
          </p:nvPr>
        </p:nvSpPr>
        <p:spPr bwMode="auto">
          <a:xfrm>
            <a:off x="1" y="9362370"/>
            <a:ext cx="294618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GB"/>
          </a:p>
        </p:txBody>
      </p:sp>
      <p:sp>
        <p:nvSpPr>
          <p:cNvPr id="21511" name="Rectangle 7"/>
          <p:cNvSpPr>
            <a:spLocks noGrp="1" noChangeArrowheads="1"/>
          </p:cNvSpPr>
          <p:nvPr>
            <p:ph type="sldNum" sz="quarter" idx="5"/>
          </p:nvPr>
        </p:nvSpPr>
        <p:spPr bwMode="auto">
          <a:xfrm>
            <a:off x="3849899" y="9362370"/>
            <a:ext cx="294618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F78CA52-E024-45A9-A6DA-6EE92DD2B0FF}" type="slidenum">
              <a:rPr lang="en-GB"/>
              <a:pPr/>
              <a:t>‹Nr.›</a:t>
            </a:fld>
            <a:endParaRPr lang="en-GB"/>
          </a:p>
        </p:txBody>
      </p:sp>
    </p:spTree>
    <p:extLst>
      <p:ext uri="{BB962C8B-B14F-4D97-AF65-F5344CB8AC3E}">
        <p14:creationId xmlns:p14="http://schemas.microsoft.com/office/powerpoint/2010/main" val="1169917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0" y="0"/>
            <a:ext cx="9144000" cy="1254125"/>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2435" name="Rectangle 3"/>
          <p:cNvSpPr>
            <a:spLocks noGrp="1" noChangeArrowheads="1"/>
          </p:cNvSpPr>
          <p:nvPr>
            <p:ph type="subTitle" idx="1"/>
          </p:nvPr>
        </p:nvSpPr>
        <p:spPr>
          <a:xfrm>
            <a:off x="292100" y="1363663"/>
            <a:ext cx="8520113" cy="485775"/>
          </a:xfrm>
        </p:spPr>
        <p:txBody>
          <a:bodyPr/>
          <a:lstStyle>
            <a:lvl1pPr marL="0" indent="0">
              <a:buFont typeface="Arial Black" pitchFamily="34" charset="0"/>
              <a:buNone/>
              <a:defRPr b="1">
                <a:solidFill>
                  <a:srgbClr val="F28E00"/>
                </a:solidFill>
              </a:defRPr>
            </a:lvl1pPr>
          </a:lstStyle>
          <a:p>
            <a:pPr lvl="0"/>
            <a:r>
              <a:rPr lang="de-DE" noProof="0" smtClean="0"/>
              <a:t>Formatvorlage des Untertitelmasters durch Klicken bearbeiten</a:t>
            </a:r>
            <a:endParaRPr lang="en-GB" noProof="0" smtClean="0"/>
          </a:p>
        </p:txBody>
      </p:sp>
      <p:sp>
        <p:nvSpPr>
          <p:cNvPr id="402436" name="Rectangle 4"/>
          <p:cNvSpPr>
            <a:spLocks noGrp="1" noChangeArrowheads="1"/>
          </p:cNvSpPr>
          <p:nvPr>
            <p:ph type="ctrTitle" sz="quarter"/>
          </p:nvPr>
        </p:nvSpPr>
        <p:spPr>
          <a:xfrm>
            <a:off x="282575" y="0"/>
            <a:ext cx="8520113" cy="1266825"/>
          </a:xfrm>
        </p:spPr>
        <p:txBody>
          <a:bodyPr anchor="b"/>
          <a:lstStyle>
            <a:lvl1pPr>
              <a:lnSpc>
                <a:spcPct val="80000"/>
              </a:lnSpc>
              <a:defRPr sz="4000"/>
            </a:lvl1pPr>
          </a:lstStyle>
          <a:p>
            <a:pPr lvl="0"/>
            <a:r>
              <a:rPr lang="de-DE" noProof="0" smtClean="0"/>
              <a:t>Titelmasterformat durch Klicken bearbeiten</a:t>
            </a:r>
            <a:endParaRPr lang="en-GB" noProof="0" smtClean="0"/>
          </a:p>
        </p:txBody>
      </p:sp>
      <p:pic>
        <p:nvPicPr>
          <p:cNvPr id="402441" name="Picture 9" descr="DESY-Logo-cyan-RGB_g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554" t="-4523" r="-13409"/>
          <a:stretch>
            <a:fillRect/>
          </a:stretch>
        </p:blipFill>
        <p:spPr bwMode="auto">
          <a:xfrm>
            <a:off x="7794625" y="5684838"/>
            <a:ext cx="1149350" cy="1027112"/>
          </a:xfrm>
          <a:prstGeom prst="rect">
            <a:avLst/>
          </a:prstGeom>
          <a:noFill/>
          <a:extLst>
            <a:ext uri="{909E8E84-426E-40DD-AFC4-6F175D3DCCD1}">
              <a14:hiddenFill xmlns:a14="http://schemas.microsoft.com/office/drawing/2010/main">
                <a:solidFill>
                  <a:srgbClr val="FFFFFF"/>
                </a:solidFill>
              </a14:hiddenFill>
            </a:ext>
          </a:extLst>
        </p:spPr>
      </p:pic>
      <p:pic>
        <p:nvPicPr>
          <p:cNvPr id="402442" name="Picture 10" descr="Helmholtz-Logo_schwarz_70_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8775" y="5959475"/>
            <a:ext cx="1647825" cy="587375"/>
          </a:xfrm>
          <a:prstGeom prst="rect">
            <a:avLst/>
          </a:prstGeom>
          <a:noFill/>
          <a:extLst>
            <a:ext uri="{909E8E84-426E-40DD-AFC4-6F175D3DCCD1}">
              <a14:hiddenFill xmlns:a14="http://schemas.microsoft.com/office/drawing/2010/main">
                <a:solidFill>
                  <a:srgbClr val="FFFFFF"/>
                </a:solidFill>
              </a14:hiddenFill>
            </a:ext>
          </a:extLst>
        </p:spPr>
      </p:pic>
      <p:sp>
        <p:nvSpPr>
          <p:cNvPr id="402448" name="Text Box 16"/>
          <p:cNvSpPr txBox="1">
            <a:spLocks noChangeArrowheads="1"/>
          </p:cNvSpPr>
          <p:nvPr userDrawn="1"/>
        </p:nvSpPr>
        <p:spPr bwMode="auto">
          <a:xfrm>
            <a:off x="2003425" y="2481263"/>
            <a:ext cx="2855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854981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0200" y="103188"/>
            <a:ext cx="2132013" cy="5667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82575" y="103188"/>
            <a:ext cx="6245225" cy="56673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7130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KDS-Anwendertreffen</a:t>
            </a:r>
            <a:endParaRPr lang="de-DE" dirty="0"/>
          </a:p>
        </p:txBody>
      </p:sp>
      <p:sp>
        <p:nvSpPr>
          <p:cNvPr id="3" name="Inhaltsplatzhalter 2"/>
          <p:cNvSpPr>
            <a:spLocks noGrp="1"/>
          </p:cNvSpPr>
          <p:nvPr>
            <p:ph idx="1"/>
          </p:nvPr>
        </p:nvSpPr>
        <p:spPr>
          <a:xfrm>
            <a:off x="282575" y="977900"/>
            <a:ext cx="8509733" cy="480531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396050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8865751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82575" y="977900"/>
            <a:ext cx="4183063"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18038" y="977900"/>
            <a:ext cx="4184650"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1212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248208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07866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04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57063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06578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0" y="0"/>
            <a:ext cx="9144000" cy="744538"/>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401411" name="Rectangle 3"/>
          <p:cNvSpPr>
            <a:spLocks noGrp="1" noChangeArrowheads="1"/>
          </p:cNvSpPr>
          <p:nvPr>
            <p:ph type="body" idx="1"/>
          </p:nvPr>
        </p:nvSpPr>
        <p:spPr bwMode="auto">
          <a:xfrm>
            <a:off x="282575" y="977900"/>
            <a:ext cx="8520113"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err="1" smtClean="0"/>
              <a:t>Textmasterformate</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p:txBody>
      </p:sp>
      <p:sp>
        <p:nvSpPr>
          <p:cNvPr id="401412" name="Rectangle 4"/>
          <p:cNvSpPr>
            <a:spLocks noGrp="1" noChangeArrowheads="1"/>
          </p:cNvSpPr>
          <p:nvPr>
            <p:ph type="title"/>
          </p:nvPr>
        </p:nvSpPr>
        <p:spPr bwMode="auto">
          <a:xfrm>
            <a:off x="292100" y="103188"/>
            <a:ext cx="8520113"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sp>
        <p:nvSpPr>
          <p:cNvPr id="401413" name="Rectangle 5"/>
          <p:cNvSpPr>
            <a:spLocks noChangeArrowheads="1"/>
          </p:cNvSpPr>
          <p:nvPr/>
        </p:nvSpPr>
        <p:spPr bwMode="auto">
          <a:xfrm>
            <a:off x="282575" y="6280150"/>
            <a:ext cx="75930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p>
            <a:pPr algn="r" eaLnBrk="1" hangingPunct="1"/>
            <a:r>
              <a:rPr lang="en-GB" sz="900" b="1" dirty="0" smtClean="0">
                <a:solidFill>
                  <a:schemeClr val="bg2"/>
                </a:solidFill>
              </a:rPr>
              <a:t>Olga Frank </a:t>
            </a:r>
            <a:r>
              <a:rPr lang="en-GB" sz="900" dirty="0" smtClean="0">
                <a:solidFill>
                  <a:schemeClr val="bg2"/>
                </a:solidFill>
              </a:rPr>
              <a:t>|  KDS-</a:t>
            </a:r>
            <a:r>
              <a:rPr lang="en-GB" sz="900" dirty="0" err="1" smtClean="0">
                <a:solidFill>
                  <a:schemeClr val="bg2"/>
                </a:solidFill>
              </a:rPr>
              <a:t>Anwendertreffen</a:t>
            </a:r>
            <a:r>
              <a:rPr lang="en-GB" sz="900" dirty="0" smtClean="0">
                <a:solidFill>
                  <a:schemeClr val="bg2"/>
                </a:solidFill>
              </a:rPr>
              <a:t>  </a:t>
            </a:r>
            <a:r>
              <a:rPr lang="en-GB" sz="900" dirty="0">
                <a:solidFill>
                  <a:schemeClr val="bg2"/>
                </a:solidFill>
              </a:rPr>
              <a:t>|  </a:t>
            </a:r>
            <a:r>
              <a:rPr lang="en-GB" sz="900" dirty="0" smtClean="0">
                <a:solidFill>
                  <a:schemeClr val="bg2"/>
                </a:solidFill>
              </a:rPr>
              <a:t>01.12.2016|  </a:t>
            </a:r>
            <a:r>
              <a:rPr lang="en-GB" sz="900" b="1" dirty="0" err="1">
                <a:solidFill>
                  <a:schemeClr val="bg2"/>
                </a:solidFill>
              </a:rPr>
              <a:t>Seite</a:t>
            </a:r>
            <a:r>
              <a:rPr lang="en-GB" sz="900" b="1" dirty="0">
                <a:solidFill>
                  <a:schemeClr val="bg2"/>
                </a:solidFill>
              </a:rPr>
              <a:t> </a:t>
            </a:r>
            <a:fld id="{9CF3698C-BB6B-42E9-B529-3BCF46D40F1F}" type="slidenum">
              <a:rPr lang="en-GB" sz="900" b="1">
                <a:solidFill>
                  <a:schemeClr val="bg2"/>
                </a:solidFill>
              </a:rPr>
              <a:pPr algn="r" eaLnBrk="1" hangingPunct="1"/>
              <a:t>‹Nr.›</a:t>
            </a:fld>
            <a:endParaRPr lang="en-GB" sz="900" b="1" dirty="0">
              <a:solidFill>
                <a:schemeClr val="bg2"/>
              </a:solidFill>
            </a:endParaRPr>
          </a:p>
        </p:txBody>
      </p:sp>
      <p:pic>
        <p:nvPicPr>
          <p:cNvPr id="401418" name="Picture 10" descr="DESY-Logo-cyan-RGB_ger"/>
          <p:cNvPicPr>
            <a:picLocks noChangeAspect="1" noChangeArrowheads="1"/>
          </p:cNvPicPr>
          <p:nvPr/>
        </p:nvPicPr>
        <p:blipFill>
          <a:blip r:embed="rId13" cstate="print">
            <a:extLst>
              <a:ext uri="{28A0092B-C50C-407E-A947-70E740481C1C}">
                <a14:useLocalDpi xmlns:a14="http://schemas.microsoft.com/office/drawing/2010/main" val="0"/>
              </a:ext>
            </a:extLst>
          </a:blip>
          <a:srcRect l="-9424" t="-7854" r="-18587" b="-12566"/>
          <a:stretch>
            <a:fillRect/>
          </a:stretch>
        </p:blipFill>
        <p:spPr bwMode="auto">
          <a:xfrm>
            <a:off x="8035925" y="6099175"/>
            <a:ext cx="776288" cy="7302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AGENDA</a:t>
            </a:r>
          </a:p>
          <a:p>
            <a:pPr lvl="0"/>
            <a:endParaRPr lang="de-DE" dirty="0" smtClean="0"/>
          </a:p>
          <a:p>
            <a:pPr marL="1085850" lvl="1" indent="-457200">
              <a:buFont typeface="+mj-lt"/>
              <a:buAutoNum type="arabicPeriod"/>
            </a:pPr>
            <a:r>
              <a:rPr lang="de-DE" dirty="0" smtClean="0"/>
              <a:t>Allgemeines</a:t>
            </a:r>
          </a:p>
          <a:p>
            <a:pPr marL="1085850" lvl="1" indent="-457200">
              <a:buFont typeface="+mj-lt"/>
              <a:buAutoNum type="arabicPeriod"/>
            </a:pPr>
            <a:r>
              <a:rPr lang="de-DE" dirty="0" smtClean="0"/>
              <a:t>Was ist neu im KDS?</a:t>
            </a:r>
            <a:endParaRPr lang="de-DE" dirty="0"/>
          </a:p>
          <a:p>
            <a:pPr marL="1085850" lvl="1" indent="-457200">
              <a:buFont typeface="+mj-lt"/>
              <a:buAutoNum type="arabicPeriod"/>
            </a:pPr>
            <a:r>
              <a:rPr lang="de-DE" dirty="0" smtClean="0"/>
              <a:t>Fragen + </a:t>
            </a:r>
            <a:r>
              <a:rPr lang="de-DE" dirty="0"/>
              <a:t>Verbesserungswünsche</a:t>
            </a:r>
            <a:r>
              <a:rPr lang="de-DE" i="1" dirty="0"/>
              <a:t> </a:t>
            </a:r>
            <a:r>
              <a:rPr lang="de-DE" dirty="0"/>
              <a:t>der</a:t>
            </a:r>
            <a:r>
              <a:rPr lang="de-DE" i="1" dirty="0"/>
              <a:t> </a:t>
            </a:r>
            <a:r>
              <a:rPr lang="de-DE" dirty="0"/>
              <a:t>Anwender</a:t>
            </a:r>
          </a:p>
          <a:p>
            <a:pPr lvl="1" indent="0">
              <a:buNone/>
            </a:pP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452" y="1584000"/>
            <a:ext cx="3810000" cy="3810000"/>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20" y="4395857"/>
            <a:ext cx="2428875" cy="714375"/>
          </a:xfrm>
          <a:prstGeom prst="rect">
            <a:avLst/>
          </a:prstGeom>
        </p:spPr>
      </p:pic>
    </p:spTree>
    <p:extLst>
      <p:ext uri="{BB962C8B-B14F-4D97-AF65-F5344CB8AC3E}">
        <p14:creationId xmlns:p14="http://schemas.microsoft.com/office/powerpoint/2010/main" val="2054303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t>
            </a:r>
          </a:p>
          <a:p>
            <a:pPr lvl="1" indent="0">
              <a:buNone/>
            </a:pPr>
            <a:r>
              <a:rPr lang="de-DE" dirty="0" smtClean="0"/>
              <a:t>Was ist neu im KDS?</a:t>
            </a:r>
          </a:p>
          <a:p>
            <a:pPr marL="1522413" lvl="2" indent="-285750">
              <a:buFont typeface="Arial" panose="020B0604020202020204" pitchFamily="34" charset="0"/>
              <a:buChar char="•"/>
            </a:pPr>
            <a:r>
              <a:rPr lang="de-DE" sz="1400" dirty="0" smtClean="0"/>
              <a:t>HTML5</a:t>
            </a:r>
            <a:r>
              <a:rPr lang="de-DE" sz="1400" dirty="0"/>
              <a:t>: Zoom mit </a:t>
            </a:r>
            <a:r>
              <a:rPr lang="de-DE" sz="1400" dirty="0"/>
              <a:t>strg</a:t>
            </a:r>
            <a:r>
              <a:rPr lang="de-DE" sz="1400" dirty="0"/>
              <a:t> + /- möglich und sicher eine </a:t>
            </a:r>
            <a:r>
              <a:rPr lang="de-DE" sz="1400" dirty="0" smtClean="0"/>
              <a:t>Vielzahl </a:t>
            </a:r>
            <a:r>
              <a:rPr lang="de-DE" sz="1400" dirty="0"/>
              <a:t>anderer </a:t>
            </a:r>
            <a:r>
              <a:rPr lang="de-DE" sz="1400" dirty="0" smtClean="0"/>
              <a:t>Features</a:t>
            </a:r>
          </a:p>
          <a:p>
            <a:pPr marL="1522413" lvl="2" indent="-285750">
              <a:buFont typeface="Arial" panose="020B0604020202020204" pitchFamily="34" charset="0"/>
              <a:buChar char="•"/>
            </a:pPr>
            <a:r>
              <a:rPr lang="de-DE" sz="1400" dirty="0" smtClean="0"/>
              <a:t>Umstellung der 5-Frames auf 3-Frame</a:t>
            </a:r>
          </a:p>
          <a:p>
            <a:pPr marL="1522413" lvl="2" indent="-285750">
              <a:buFont typeface="Arial" panose="020B0604020202020204" pitchFamily="34" charset="0"/>
              <a:buChar char="•"/>
            </a:pPr>
            <a:r>
              <a:rPr lang="de-DE" sz="1400" dirty="0" smtClean="0"/>
              <a:t>Neue Optische Anpassungen </a:t>
            </a:r>
          </a:p>
          <a:p>
            <a:pPr marL="1522413" lvl="2" indent="-285750">
              <a:buFont typeface="Arial" panose="020B0604020202020204" pitchFamily="34" charset="0"/>
              <a:buChar char="•"/>
            </a:pPr>
            <a:r>
              <a:rPr lang="de-DE" sz="1400" dirty="0" smtClean="0"/>
              <a:t>DV-Schrank-&gt; alle Seiten lassen sich anzeigen</a:t>
            </a:r>
          </a:p>
          <a:p>
            <a:pPr marL="1522413" lvl="2" indent="-285750">
              <a:buFont typeface="Arial" panose="020B0604020202020204" pitchFamily="34" charset="0"/>
              <a:buChar char="•"/>
            </a:pPr>
            <a:r>
              <a:rPr lang="de-DE" sz="1400" dirty="0" smtClean="0"/>
              <a:t>Navigator -&gt; Zelleninhalt kopieren</a:t>
            </a:r>
          </a:p>
          <a:p>
            <a:pPr lvl="2" indent="0"/>
            <a:r>
              <a:rPr lang="de-DE" dirty="0" smtClean="0"/>
              <a:t>       Die Anzeige-ID, Objekt-ID, der Typ, etc. können einfach kopiert und in  </a:t>
            </a:r>
          </a:p>
          <a:p>
            <a:pPr lvl="2" indent="0"/>
            <a:r>
              <a:rPr lang="de-DE" dirty="0"/>
              <a:t> </a:t>
            </a:r>
            <a:r>
              <a:rPr lang="de-DE" dirty="0" smtClean="0"/>
              <a:t>      </a:t>
            </a:r>
            <a:r>
              <a:rPr lang="de-DE" dirty="0"/>
              <a:t>eine Suche </a:t>
            </a:r>
            <a:r>
              <a:rPr lang="de-DE" dirty="0" smtClean="0"/>
              <a:t>eines </a:t>
            </a:r>
            <a:r>
              <a:rPr lang="de-DE" dirty="0"/>
              <a:t>anderen Moduls eingefügt werden   </a:t>
            </a:r>
            <a:endParaRPr lang="de-DE" dirty="0" smtClean="0"/>
          </a:p>
          <a:p>
            <a:pPr lvl="2" indent="0"/>
            <a:r>
              <a:rPr lang="de-DE" dirty="0"/>
              <a:t> </a:t>
            </a:r>
            <a:r>
              <a:rPr lang="de-DE" dirty="0" smtClean="0"/>
              <a:t>      </a:t>
            </a:r>
          </a:p>
          <a:p>
            <a:pPr lvl="2" indent="0"/>
            <a:endParaRPr lang="de-DE" sz="1400" dirty="0" smtClean="0"/>
          </a:p>
          <a:p>
            <a:pPr lvl="1" indent="0">
              <a:buNone/>
            </a:pP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420" y="4973547"/>
            <a:ext cx="2428875" cy="714375"/>
          </a:xfrm>
          <a:prstGeom prst="rect">
            <a:avLst/>
          </a:prstGeom>
        </p:spPr>
      </p:pic>
    </p:spTree>
    <p:extLst>
      <p:ext uri="{BB962C8B-B14F-4D97-AF65-F5344CB8AC3E}">
        <p14:creationId xmlns:p14="http://schemas.microsoft.com/office/powerpoint/2010/main" val="2668694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t>
            </a: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sp>
        <p:nvSpPr>
          <p:cNvPr id="5" name="Textfeld 4"/>
          <p:cNvSpPr txBox="1"/>
          <p:nvPr/>
        </p:nvSpPr>
        <p:spPr>
          <a:xfrm>
            <a:off x="3177916" y="1475256"/>
            <a:ext cx="2735044" cy="400110"/>
          </a:xfrm>
          <a:prstGeom prst="rect">
            <a:avLst/>
          </a:prstGeom>
          <a:noFill/>
        </p:spPr>
        <p:txBody>
          <a:bodyPr wrap="none" rtlCol="0">
            <a:spAutoFit/>
          </a:bodyPr>
          <a:lstStyle/>
          <a:p>
            <a:r>
              <a:rPr lang="de-DE" sz="2000" b="1" dirty="0" smtClean="0">
                <a:solidFill>
                  <a:srgbClr val="F28E00"/>
                </a:solidFill>
                <a:latin typeface="+mn-lt"/>
              </a:rPr>
              <a:t>Zelleninhalt kopieren</a:t>
            </a:r>
            <a:endParaRPr lang="de-DE" sz="2000" b="1" dirty="0">
              <a:solidFill>
                <a:srgbClr val="F28E00"/>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09" y="2413417"/>
            <a:ext cx="3578745" cy="324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bwMode="auto">
          <a:xfrm>
            <a:off x="2809089" y="5239062"/>
            <a:ext cx="1007475" cy="239843"/>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rgbClr val="FF0000"/>
              </a:solidFill>
              <a:effectLst/>
              <a:latin typeface="Arial" charset="0"/>
            </a:endParaRPr>
          </a:p>
        </p:txBody>
      </p:sp>
      <p:sp>
        <p:nvSpPr>
          <p:cNvPr id="8" name="Textfeld 7"/>
          <p:cNvSpPr txBox="1"/>
          <p:nvPr/>
        </p:nvSpPr>
        <p:spPr>
          <a:xfrm>
            <a:off x="904007" y="2097273"/>
            <a:ext cx="2103461" cy="246221"/>
          </a:xfrm>
          <a:prstGeom prst="rect">
            <a:avLst/>
          </a:prstGeom>
          <a:noFill/>
        </p:spPr>
        <p:txBody>
          <a:bodyPr wrap="none" rtlCol="0">
            <a:spAutoFit/>
          </a:bodyPr>
          <a:lstStyle/>
          <a:p>
            <a:r>
              <a:rPr lang="de-DE" sz="1000" dirty="0" smtClean="0"/>
              <a:t>Abbildung 5: Zelleninhalt kopieren</a:t>
            </a:r>
            <a:endParaRPr lang="de-DE" sz="1000" dirty="0"/>
          </a:p>
        </p:txBody>
      </p:sp>
    </p:spTree>
    <p:extLst>
      <p:ext uri="{BB962C8B-B14F-4D97-AF65-F5344CB8AC3E}">
        <p14:creationId xmlns:p14="http://schemas.microsoft.com/office/powerpoint/2010/main" val="1906728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t>
            </a:r>
          </a:p>
          <a:p>
            <a:pPr lvl="1" indent="0">
              <a:buNone/>
            </a:pPr>
            <a:r>
              <a:rPr lang="de-DE" dirty="0" smtClean="0"/>
              <a:t>Was ist neu im KDS?</a:t>
            </a:r>
          </a:p>
          <a:p>
            <a:pPr marL="1522413" lvl="2" indent="-285750">
              <a:buFont typeface="Arial" panose="020B0604020202020204" pitchFamily="34" charset="0"/>
              <a:buChar char="•"/>
            </a:pPr>
            <a:r>
              <a:rPr lang="de-DE" sz="1400" i="1" dirty="0" smtClean="0"/>
              <a:t> </a:t>
            </a:r>
            <a:r>
              <a:rPr lang="de-DE" sz="1400" dirty="0"/>
              <a:t>HTML5: Zoom mit </a:t>
            </a:r>
            <a:r>
              <a:rPr lang="de-DE" sz="1400" dirty="0"/>
              <a:t>strg</a:t>
            </a:r>
            <a:r>
              <a:rPr lang="de-DE" sz="1400" dirty="0"/>
              <a:t> + /- möglich und sicher eine </a:t>
            </a:r>
            <a:r>
              <a:rPr lang="de-DE" sz="1400" dirty="0" smtClean="0"/>
              <a:t>Vielzahl </a:t>
            </a:r>
            <a:r>
              <a:rPr lang="de-DE" sz="1400" dirty="0"/>
              <a:t>anderer </a:t>
            </a:r>
            <a:r>
              <a:rPr lang="de-DE" sz="1400" dirty="0" smtClean="0"/>
              <a:t>Features</a:t>
            </a:r>
          </a:p>
          <a:p>
            <a:pPr marL="1522413" lvl="2" indent="-285750">
              <a:buFont typeface="Arial" panose="020B0604020202020204" pitchFamily="34" charset="0"/>
              <a:buChar char="•"/>
            </a:pPr>
            <a:r>
              <a:rPr lang="de-DE" sz="1400" dirty="0" smtClean="0"/>
              <a:t>Umstellung der 5-Frames auf 3-Frame</a:t>
            </a:r>
          </a:p>
          <a:p>
            <a:pPr marL="1522413" lvl="2" indent="-285750">
              <a:buFont typeface="Arial" panose="020B0604020202020204" pitchFamily="34" charset="0"/>
              <a:buChar char="•"/>
            </a:pPr>
            <a:r>
              <a:rPr lang="de-DE" sz="1400" dirty="0" smtClean="0"/>
              <a:t>Neue Optische Anpassungen </a:t>
            </a:r>
          </a:p>
          <a:p>
            <a:pPr marL="1522413" lvl="2" indent="-285750">
              <a:buFont typeface="Arial" panose="020B0604020202020204" pitchFamily="34" charset="0"/>
              <a:buChar char="•"/>
            </a:pPr>
            <a:r>
              <a:rPr lang="de-DE" sz="1400" dirty="0" smtClean="0"/>
              <a:t>DV-Schrank-&gt; alle Seiten lassen sich anzeigen</a:t>
            </a:r>
          </a:p>
          <a:p>
            <a:pPr marL="1522413" lvl="2" indent="-285750">
              <a:buFont typeface="Arial" panose="020B0604020202020204" pitchFamily="34" charset="0"/>
              <a:buChar char="•"/>
            </a:pPr>
            <a:r>
              <a:rPr lang="de-DE" sz="1400" dirty="0" smtClean="0"/>
              <a:t>Zelleninhalt im Navigator platzieren</a:t>
            </a:r>
          </a:p>
          <a:p>
            <a:pPr marL="1522413" lvl="2" indent="-285750">
              <a:buFont typeface="Arial" panose="020B0604020202020204" pitchFamily="34" charset="0"/>
              <a:buChar char="•"/>
            </a:pPr>
            <a:r>
              <a:rPr lang="de-DE" sz="1400" dirty="0"/>
              <a:t>Verbindung mit der KDS-Homepage</a:t>
            </a:r>
            <a:endParaRPr lang="de-DE" sz="1400" i="1" dirty="0"/>
          </a:p>
          <a:p>
            <a:pPr lvl="2" indent="0"/>
            <a:endParaRPr lang="de-DE" sz="1400" dirty="0" smtClean="0"/>
          </a:p>
          <a:p>
            <a:pPr lvl="2" indent="0"/>
            <a:r>
              <a:rPr lang="de-DE" sz="1400" dirty="0"/>
              <a:t/>
            </a:r>
            <a:br>
              <a:rPr lang="de-DE" sz="1400" dirty="0"/>
            </a:b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77" y="4753044"/>
            <a:ext cx="2428875" cy="714375"/>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170" y="4753044"/>
            <a:ext cx="2343546" cy="79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bwMode="auto">
          <a:xfrm>
            <a:off x="5299023" y="5239062"/>
            <a:ext cx="667062" cy="142407"/>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2839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t>
            </a:r>
          </a:p>
          <a:p>
            <a:pPr lvl="1" indent="0">
              <a:buNone/>
            </a:pPr>
            <a:r>
              <a:rPr lang="de-DE" dirty="0" smtClean="0"/>
              <a:t>Was ist neu im KDS?</a:t>
            </a:r>
          </a:p>
          <a:p>
            <a:pPr marL="1522413" lvl="2" indent="-285750">
              <a:buFont typeface="Arial" panose="020B0604020202020204" pitchFamily="34" charset="0"/>
              <a:buChar char="•"/>
            </a:pPr>
            <a:r>
              <a:rPr lang="de-DE" sz="1400" i="1" dirty="0" smtClean="0"/>
              <a:t> </a:t>
            </a:r>
            <a:r>
              <a:rPr lang="de-DE" sz="1400" dirty="0"/>
              <a:t>HTML5: Zoom mit </a:t>
            </a:r>
            <a:r>
              <a:rPr lang="de-DE" sz="1400" dirty="0"/>
              <a:t>strg</a:t>
            </a:r>
            <a:r>
              <a:rPr lang="de-DE" sz="1400" dirty="0"/>
              <a:t> + /- möglich und sicher eine </a:t>
            </a:r>
            <a:r>
              <a:rPr lang="de-DE" sz="1400" dirty="0" smtClean="0"/>
              <a:t>Vielzahl </a:t>
            </a:r>
            <a:r>
              <a:rPr lang="de-DE" sz="1400" dirty="0"/>
              <a:t>anderer </a:t>
            </a:r>
            <a:r>
              <a:rPr lang="de-DE" sz="1400" dirty="0" smtClean="0"/>
              <a:t>Features</a:t>
            </a:r>
          </a:p>
          <a:p>
            <a:pPr marL="1522413" lvl="2" indent="-285750">
              <a:buFont typeface="Arial" panose="020B0604020202020204" pitchFamily="34" charset="0"/>
              <a:buChar char="•"/>
            </a:pPr>
            <a:r>
              <a:rPr lang="de-DE" sz="1400" dirty="0" smtClean="0"/>
              <a:t>Umstellung der 5-Frames auf 3-Frame</a:t>
            </a:r>
          </a:p>
          <a:p>
            <a:pPr marL="1522413" lvl="2" indent="-285750">
              <a:buFont typeface="Arial" panose="020B0604020202020204" pitchFamily="34" charset="0"/>
              <a:buChar char="•"/>
            </a:pPr>
            <a:r>
              <a:rPr lang="de-DE" sz="1400" dirty="0" smtClean="0"/>
              <a:t>Neue Optische Anpassungen </a:t>
            </a:r>
          </a:p>
          <a:p>
            <a:pPr marL="1522413" lvl="2" indent="-285750">
              <a:buFont typeface="Arial" panose="020B0604020202020204" pitchFamily="34" charset="0"/>
              <a:buChar char="•"/>
            </a:pPr>
            <a:r>
              <a:rPr lang="de-DE" sz="1400" dirty="0" smtClean="0"/>
              <a:t>DV-Schrank-&gt; alle Seiten lassen sich anzeigen</a:t>
            </a:r>
          </a:p>
          <a:p>
            <a:pPr marL="1522413" lvl="2" indent="-285750">
              <a:buFont typeface="Arial" panose="020B0604020202020204" pitchFamily="34" charset="0"/>
              <a:buChar char="•"/>
            </a:pPr>
            <a:r>
              <a:rPr lang="de-DE" sz="1400" dirty="0" smtClean="0"/>
              <a:t>Zelleninhalt im Navigator platzieren</a:t>
            </a:r>
          </a:p>
          <a:p>
            <a:pPr marL="1522413" lvl="2" indent="-285750">
              <a:buFont typeface="Arial" panose="020B0604020202020204" pitchFamily="34" charset="0"/>
              <a:buChar char="•"/>
            </a:pPr>
            <a:r>
              <a:rPr lang="de-DE" sz="1400" dirty="0"/>
              <a:t>Verbindung mit der </a:t>
            </a:r>
            <a:r>
              <a:rPr lang="de-DE" sz="1400" dirty="0" smtClean="0"/>
              <a:t>KDS-Homepage</a:t>
            </a:r>
          </a:p>
          <a:p>
            <a:pPr marL="1522413" lvl="2" indent="-285750">
              <a:buFont typeface="Arial" panose="020B0604020202020204" pitchFamily="34" charset="0"/>
              <a:buChar char="•"/>
            </a:pPr>
            <a:r>
              <a:rPr lang="de-DE" sz="1400" dirty="0" smtClean="0"/>
              <a:t>Deep</a:t>
            </a:r>
            <a:r>
              <a:rPr lang="de-DE" sz="1400" dirty="0" smtClean="0"/>
              <a:t> Link Funktionalität-&gt; Hyperlinks</a:t>
            </a:r>
          </a:p>
          <a:p>
            <a:pPr marL="1522413" lvl="2" indent="-285750">
              <a:buFont typeface="Arial" panose="020B0604020202020204" pitchFamily="34" charset="0"/>
              <a:buChar char="•"/>
            </a:pPr>
            <a:endParaRPr lang="de-DE" sz="1400" i="1" dirty="0"/>
          </a:p>
          <a:p>
            <a:pPr lvl="2" indent="0"/>
            <a:endParaRPr lang="de-DE" sz="1400" dirty="0" smtClean="0"/>
          </a:p>
          <a:p>
            <a:pPr lvl="2" indent="0"/>
            <a:r>
              <a:rPr lang="de-DE" sz="1400" dirty="0"/>
              <a:t/>
            </a:r>
            <a:br>
              <a:rPr lang="de-DE" sz="1400" dirty="0"/>
            </a:b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75" y="5067838"/>
            <a:ext cx="2428875" cy="714375"/>
          </a:xfrm>
          <a:prstGeom prst="rect">
            <a:avLst/>
          </a:prstGeom>
        </p:spPr>
      </p:pic>
    </p:spTree>
    <p:extLst>
      <p:ext uri="{BB962C8B-B14F-4D97-AF65-F5344CB8AC3E}">
        <p14:creationId xmlns:p14="http://schemas.microsoft.com/office/powerpoint/2010/main" val="1277106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lgn="ctr"/>
            <a:r>
              <a:rPr lang="de-DE" sz="1400" dirty="0"/>
              <a:t/>
            </a:r>
            <a:br>
              <a:rPr lang="de-DE" sz="1400" dirty="0"/>
            </a:br>
            <a:r>
              <a:rPr lang="de-DE" dirty="0" err="1" smtClean="0"/>
              <a:t>Deep</a:t>
            </a:r>
            <a:r>
              <a:rPr lang="de-DE" smtClean="0"/>
              <a:t> </a:t>
            </a:r>
            <a:r>
              <a:rPr lang="de-DE" smtClean="0"/>
              <a:t>Link </a:t>
            </a:r>
            <a:r>
              <a:rPr lang="de-DE" dirty="0" smtClean="0"/>
              <a:t>Funktionalität</a:t>
            </a:r>
          </a:p>
          <a:p>
            <a:pPr lvl="0" algn="ctr"/>
            <a:r>
              <a:rPr lang="de-DE" dirty="0" smtClean="0"/>
              <a:t/>
            </a:r>
            <a:br>
              <a:rPr lang="de-DE" dirty="0" smtClean="0"/>
            </a:br>
            <a:r>
              <a:rPr lang="de-DE" sz="1200" b="0" dirty="0" smtClean="0">
                <a:solidFill>
                  <a:schemeClr val="tx1"/>
                </a:solidFill>
                <a:latin typeface="+mj-lt"/>
              </a:rPr>
              <a:t>Mit Hilfe der sogenannten Hyperlinks können bestimmte Inhalte in einem neuen Tab aufgerufen werden. Es ist nun möglich verschiedene Module mit nur einmaligen Anmelden in mehreren Browsern Tabs mit der selben Session zu öffnen.</a:t>
            </a:r>
          </a:p>
          <a:p>
            <a:pPr lvl="0" algn="ctr"/>
            <a:endParaRPr lang="de-DE" sz="1200" b="0" dirty="0">
              <a:solidFill>
                <a:schemeClr val="tx1"/>
              </a:solidFill>
              <a:latin typeface="+mj-lt"/>
            </a:endParaRPr>
          </a:p>
          <a:p>
            <a:pPr lvl="0" algn="ctr"/>
            <a:endParaRPr lang="de-DE" dirty="0">
              <a:solidFill>
                <a:schemeClr val="tx1"/>
              </a:solidFill>
              <a:latin typeface="+mj-lt"/>
            </a:endParaRPr>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80" y="4457700"/>
            <a:ext cx="69151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Gerade Verbindung mit Pfeil 6"/>
          <p:cNvCxnSpPr/>
          <p:nvPr/>
        </p:nvCxnSpPr>
        <p:spPr bwMode="auto">
          <a:xfrm>
            <a:off x="1896256" y="4144780"/>
            <a:ext cx="0" cy="39724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a:off x="4222230" y="4098560"/>
            <a:ext cx="0" cy="39724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a:off x="6553200" y="4122919"/>
            <a:ext cx="0" cy="39724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1476108" y="3821561"/>
            <a:ext cx="840295" cy="276999"/>
          </a:xfrm>
          <a:prstGeom prst="rect">
            <a:avLst/>
          </a:prstGeom>
          <a:noFill/>
        </p:spPr>
        <p:txBody>
          <a:bodyPr wrap="none" rtlCol="0">
            <a:spAutoFit/>
          </a:bodyPr>
          <a:lstStyle/>
          <a:p>
            <a:r>
              <a:rPr lang="de-DE" sz="1200" dirty="0" smtClean="0"/>
              <a:t>Navigator</a:t>
            </a:r>
            <a:endParaRPr lang="de-DE" sz="1200" dirty="0"/>
          </a:p>
        </p:txBody>
      </p:sp>
      <p:sp>
        <p:nvSpPr>
          <p:cNvPr id="14" name="Textfeld 13"/>
          <p:cNvSpPr txBox="1"/>
          <p:nvPr/>
        </p:nvSpPr>
        <p:spPr>
          <a:xfrm>
            <a:off x="3499059" y="3821561"/>
            <a:ext cx="1431354" cy="276999"/>
          </a:xfrm>
          <a:prstGeom prst="rect">
            <a:avLst/>
          </a:prstGeom>
          <a:noFill/>
        </p:spPr>
        <p:txBody>
          <a:bodyPr wrap="none" rtlCol="0">
            <a:spAutoFit/>
          </a:bodyPr>
          <a:lstStyle/>
          <a:p>
            <a:r>
              <a:rPr lang="de-DE" sz="1200" dirty="0" smtClean="0"/>
              <a:t>Grafische Ansicht</a:t>
            </a:r>
            <a:endParaRPr lang="de-DE" sz="1200" dirty="0"/>
          </a:p>
        </p:txBody>
      </p:sp>
      <p:sp>
        <p:nvSpPr>
          <p:cNvPr id="15" name="Textfeld 14"/>
          <p:cNvSpPr txBox="1"/>
          <p:nvPr/>
        </p:nvSpPr>
        <p:spPr>
          <a:xfrm>
            <a:off x="5791613" y="3813135"/>
            <a:ext cx="1523174" cy="276999"/>
          </a:xfrm>
          <a:prstGeom prst="rect">
            <a:avLst/>
          </a:prstGeom>
          <a:noFill/>
        </p:spPr>
        <p:txBody>
          <a:bodyPr wrap="none" rtlCol="0">
            <a:spAutoFit/>
          </a:bodyPr>
          <a:lstStyle/>
          <a:p>
            <a:r>
              <a:rPr lang="de-DE" sz="1200" dirty="0" smtClean="0"/>
              <a:t>Objektmanagement</a:t>
            </a:r>
            <a:endParaRPr lang="de-DE" sz="1200" dirty="0"/>
          </a:p>
        </p:txBody>
      </p:sp>
      <p:sp>
        <p:nvSpPr>
          <p:cNvPr id="9" name="Textfeld 8"/>
          <p:cNvSpPr txBox="1"/>
          <p:nvPr/>
        </p:nvSpPr>
        <p:spPr>
          <a:xfrm>
            <a:off x="1031980" y="5258358"/>
            <a:ext cx="2656496" cy="246221"/>
          </a:xfrm>
          <a:prstGeom prst="rect">
            <a:avLst/>
          </a:prstGeom>
          <a:noFill/>
        </p:spPr>
        <p:txBody>
          <a:bodyPr wrap="none" rtlCol="0">
            <a:spAutoFit/>
          </a:bodyPr>
          <a:lstStyle/>
          <a:p>
            <a:r>
              <a:rPr lang="de-DE" sz="1000" dirty="0" smtClean="0"/>
              <a:t>Abbildung 6: Module in separaten </a:t>
            </a:r>
            <a:r>
              <a:rPr lang="de-DE" sz="1000" dirty="0"/>
              <a:t>B</a:t>
            </a:r>
            <a:r>
              <a:rPr lang="de-DE" sz="1000" dirty="0" smtClean="0"/>
              <a:t>rowsern</a:t>
            </a:r>
            <a:endParaRPr lang="de-DE" sz="1000" dirty="0"/>
          </a:p>
        </p:txBody>
      </p:sp>
    </p:spTree>
    <p:extLst>
      <p:ext uri="{BB962C8B-B14F-4D97-AF65-F5344CB8AC3E}">
        <p14:creationId xmlns:p14="http://schemas.microsoft.com/office/powerpoint/2010/main" val="3539218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dirty="0"/>
          </a:p>
        </p:txBody>
      </p:sp>
      <p:sp>
        <p:nvSpPr>
          <p:cNvPr id="3" name="Content Placeholder 2"/>
          <p:cNvSpPr>
            <a:spLocks noGrp="1"/>
          </p:cNvSpPr>
          <p:nvPr>
            <p:ph idx="1"/>
          </p:nvPr>
        </p:nvSpPr>
        <p:spPr/>
        <p:txBody>
          <a:bodyPr/>
          <a:lstStyle/>
          <a:p>
            <a:r>
              <a:rPr lang="en-US" dirty="0" smtClean="0"/>
              <a:t>Gebäude</a:t>
            </a:r>
          </a:p>
          <a:p>
            <a:pPr lvl="1"/>
            <a:r>
              <a:rPr lang="de-DE" dirty="0"/>
              <a:t>Löschen: </a:t>
            </a:r>
            <a:r>
              <a:rPr lang="de-DE" dirty="0" smtClean="0"/>
              <a:t>Geb. 2g</a:t>
            </a:r>
            <a:r>
              <a:rPr lang="de-DE" dirty="0"/>
              <a:t>, 4, 4a, </a:t>
            </a:r>
            <a:r>
              <a:rPr lang="de-DE" dirty="0" smtClean="0"/>
              <a:t>200 . Da sind noch Installationen drin! Bitte löschen</a:t>
            </a:r>
          </a:p>
          <a:p>
            <a:pPr lvl="1"/>
            <a:r>
              <a:rPr lang="en-US" dirty="0" smtClean="0"/>
              <a:t>Problem: XFEL Gebäude wurden</a:t>
            </a:r>
            <a:br>
              <a:rPr lang="en-US" dirty="0" smtClean="0"/>
            </a:br>
            <a:r>
              <a:rPr lang="en-US" dirty="0" smtClean="0"/>
              <a:t>zusammengelegt, sind im KDS aber</a:t>
            </a:r>
            <a:br>
              <a:rPr lang="en-US" dirty="0" smtClean="0"/>
            </a:br>
            <a:r>
              <a:rPr lang="en-US" dirty="0" smtClean="0"/>
              <a:t>noch getrennt. Haben erst mal gleiche </a:t>
            </a:r>
            <a:br>
              <a:rPr lang="en-US" dirty="0" smtClean="0"/>
            </a:br>
            <a:r>
              <a:rPr lang="en-US" dirty="0" smtClean="0"/>
              <a:t>Geb. Nummer erhalten.</a:t>
            </a:r>
            <a:br>
              <a:rPr lang="en-US" dirty="0" smtClean="0"/>
            </a:br>
            <a:r>
              <a:rPr lang="en-US" dirty="0" smtClean="0"/>
              <a:t>Eine finale Lösung muss noch</a:t>
            </a:r>
            <a:br>
              <a:rPr lang="en-US" dirty="0" smtClean="0"/>
            </a:br>
            <a:r>
              <a:rPr lang="en-US" dirty="0" smtClean="0"/>
              <a:t>gefunden werden. </a:t>
            </a:r>
          </a:p>
          <a:p>
            <a:pPr lvl="1"/>
            <a:r>
              <a:rPr lang="en-US" dirty="0" smtClean="0"/>
              <a:t>Immer: Neue Räume und </a:t>
            </a:r>
            <a:br>
              <a:rPr lang="en-US" dirty="0" smtClean="0"/>
            </a:br>
            <a:r>
              <a:rPr lang="en-US" dirty="0" smtClean="0"/>
              <a:t>Bezeichnungen an den</a:t>
            </a:r>
            <a:br>
              <a:rPr lang="en-US" dirty="0" smtClean="0"/>
            </a:br>
            <a:r>
              <a:rPr lang="en-US" dirty="0" smtClean="0"/>
              <a:t>KDS-Support mitteilen!!!</a:t>
            </a:r>
            <a:endParaRPr lang="de-DE" dirty="0" smtClean="0"/>
          </a:p>
          <a:p>
            <a:pPr lvl="1"/>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081" y="1895207"/>
            <a:ext cx="3285314" cy="474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4225576" y="2308860"/>
            <a:ext cx="3701819" cy="40005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p:txBody>
      </p:sp>
      <p:sp>
        <p:nvSpPr>
          <p:cNvPr id="7" name="Oval 6"/>
          <p:cNvSpPr/>
          <p:nvPr/>
        </p:nvSpPr>
        <p:spPr bwMode="auto">
          <a:xfrm>
            <a:off x="4158497" y="4065954"/>
            <a:ext cx="3701819" cy="40005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4158496" y="5067300"/>
            <a:ext cx="3701819" cy="40005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p:txBody>
      </p:sp>
      <p:sp>
        <p:nvSpPr>
          <p:cNvPr id="9" name="Oval 8"/>
          <p:cNvSpPr/>
          <p:nvPr/>
        </p:nvSpPr>
        <p:spPr bwMode="auto">
          <a:xfrm>
            <a:off x="4158495" y="5833110"/>
            <a:ext cx="3701819" cy="40005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76260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t>
            </a:r>
            <a:endParaRPr lang="de-DE" dirty="0">
              <a:solidFill>
                <a:schemeClr val="tx1"/>
              </a:solidFill>
              <a:latin typeface="+mj-lt"/>
            </a:endParaRPr>
          </a:p>
        </p:txBody>
      </p:sp>
      <p:sp>
        <p:nvSpPr>
          <p:cNvPr id="3" name="Titel 2"/>
          <p:cNvSpPr>
            <a:spLocks noGrp="1"/>
          </p:cNvSpPr>
          <p:nvPr>
            <p:ph type="ctrTitle" sz="quarter"/>
          </p:nvPr>
        </p:nvSpPr>
        <p:spPr/>
        <p:txBody>
          <a:bodyPr/>
          <a:lstStyle/>
          <a:p>
            <a:r>
              <a:rPr lang="de-DE" dirty="0" smtClean="0"/>
              <a:t>KDS-Anwendertreffen</a:t>
            </a:r>
            <a:endParaRPr lang="de-DE" dirty="0"/>
          </a:p>
        </p:txBody>
      </p:sp>
      <p:sp>
        <p:nvSpPr>
          <p:cNvPr id="4" name="Textfeld 3"/>
          <p:cNvSpPr txBox="1"/>
          <p:nvPr/>
        </p:nvSpPr>
        <p:spPr>
          <a:xfrm>
            <a:off x="2772520" y="3340256"/>
            <a:ext cx="4256550" cy="400110"/>
          </a:xfrm>
          <a:prstGeom prst="rect">
            <a:avLst/>
          </a:prstGeom>
          <a:noFill/>
        </p:spPr>
        <p:txBody>
          <a:bodyPr wrap="none" rtlCol="0">
            <a:spAutoFit/>
          </a:bodyPr>
          <a:lstStyle/>
          <a:p>
            <a:r>
              <a:rPr lang="de-DE" sz="2000" b="1" dirty="0" smtClean="0">
                <a:solidFill>
                  <a:srgbClr val="F28E00"/>
                </a:solidFill>
                <a:latin typeface="+mn-lt"/>
              </a:rPr>
              <a:t>Fragen +</a:t>
            </a:r>
            <a:r>
              <a:rPr lang="de-DE" dirty="0" smtClean="0"/>
              <a:t> </a:t>
            </a:r>
            <a:r>
              <a:rPr lang="de-DE" sz="2000" b="1" dirty="0">
                <a:solidFill>
                  <a:srgbClr val="F28E00"/>
                </a:solidFill>
                <a:latin typeface="+mn-lt"/>
              </a:rPr>
              <a:t>Verbesserungswünsche</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0" y="1571217"/>
            <a:ext cx="3810000" cy="3810000"/>
          </a:xfrm>
          <a:prstGeom prst="rect">
            <a:avLst/>
          </a:prstGeom>
        </p:spPr>
      </p:pic>
    </p:spTree>
    <p:extLst>
      <p:ext uri="{BB962C8B-B14F-4D97-AF65-F5344CB8AC3E}">
        <p14:creationId xmlns:p14="http://schemas.microsoft.com/office/powerpoint/2010/main" val="2665611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2714625" y="4500060"/>
            <a:ext cx="6429375" cy="857250"/>
          </a:xfrm>
          <a:prstGeom prst="rect">
            <a:avLst/>
          </a:prstGeom>
        </p:spPr>
      </p:pic>
      <p:sp>
        <p:nvSpPr>
          <p:cNvPr id="2" name="Untertitel 1"/>
          <p:cNvSpPr>
            <a:spLocks noGrp="1"/>
          </p:cNvSpPr>
          <p:nvPr>
            <p:ph type="subTitle" idx="1"/>
          </p:nvPr>
        </p:nvSpPr>
        <p:spPr>
          <a:xfrm>
            <a:off x="1281132" y="1368346"/>
            <a:ext cx="6618654" cy="4484077"/>
          </a:xfrm>
        </p:spPr>
        <p:txBody>
          <a:bodyPr/>
          <a:lstStyle/>
          <a:p>
            <a:pPr lvl="0"/>
            <a:endParaRPr lang="de-DE" dirty="0" smtClean="0"/>
          </a:p>
          <a:p>
            <a:pPr algn="ctr"/>
            <a:r>
              <a:rPr lang="de-DE" dirty="0" smtClean="0"/>
              <a:t>        </a:t>
            </a:r>
          </a:p>
          <a:p>
            <a:pPr algn="ctr"/>
            <a:endParaRPr lang="de-DE" dirty="0"/>
          </a:p>
          <a:p>
            <a:pPr algn="ctr"/>
            <a:endParaRPr lang="de-DE" dirty="0" smtClean="0"/>
          </a:p>
          <a:p>
            <a:pPr algn="ctr"/>
            <a:r>
              <a:rPr lang="de-DE" dirty="0" smtClean="0"/>
              <a:t> Auf </a:t>
            </a:r>
            <a:r>
              <a:rPr lang="de-DE" dirty="0"/>
              <a:t>Wiedersehen</a:t>
            </a:r>
          </a:p>
          <a:p>
            <a:pPr lvl="0"/>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 y="1584000"/>
            <a:ext cx="3810000" cy="3810000"/>
          </a:xfrm>
          <a:prstGeom prst="rect">
            <a:avLst/>
          </a:prstGeom>
        </p:spPr>
      </p:pic>
    </p:spTree>
    <p:extLst>
      <p:ext uri="{BB962C8B-B14F-4D97-AF65-F5344CB8AC3E}">
        <p14:creationId xmlns:p14="http://schemas.microsoft.com/office/powerpoint/2010/main" val="335417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AGENDA</a:t>
            </a:r>
          </a:p>
          <a:p>
            <a:pPr lvl="0"/>
            <a:endParaRPr lang="de-DE" dirty="0" smtClean="0"/>
          </a:p>
          <a:p>
            <a:pPr lvl="1" indent="0">
              <a:buNone/>
            </a:pPr>
            <a:r>
              <a:rPr lang="de-DE" dirty="0" smtClean="0"/>
              <a:t>Allgemeines</a:t>
            </a:r>
          </a:p>
          <a:p>
            <a:pPr marL="1522413" lvl="2" indent="-285750">
              <a:buFont typeface="Arial" panose="020B0604020202020204" pitchFamily="34" charset="0"/>
              <a:buChar char="•"/>
            </a:pPr>
            <a:r>
              <a:rPr lang="en-US" sz="1400" i="1" dirty="0" smtClean="0"/>
              <a:t>KDS upgrade auf Flash </a:t>
            </a:r>
            <a:r>
              <a:rPr lang="en-US" sz="1400" i="1" dirty="0" smtClean="0"/>
              <a:t>freieVersion</a:t>
            </a:r>
            <a:r>
              <a:rPr lang="en-US" sz="1400" i="1" dirty="0" smtClean="0"/>
              <a:t> </a:t>
            </a:r>
            <a:r>
              <a:rPr lang="en-US" sz="1400" i="1" dirty="0" smtClean="0"/>
              <a:t>erledigt</a:t>
            </a:r>
            <a:endParaRPr lang="de-DE" sz="1400" i="1" dirty="0" smtClean="0"/>
          </a:p>
          <a:p>
            <a:pPr marL="1522413" lvl="2" indent="-285750">
              <a:buFont typeface="Arial" panose="020B0604020202020204" pitchFamily="34" charset="0"/>
              <a:buChar char="•"/>
            </a:pPr>
            <a:r>
              <a:rPr lang="de-DE" sz="1400" i="1" dirty="0" smtClean="0"/>
              <a:t>KDS läuft nun auf virtuellen  Servern bei DESY</a:t>
            </a:r>
          </a:p>
          <a:p>
            <a:pPr marL="1522413" lvl="2" indent="-285750">
              <a:buFont typeface="Arial" panose="020B0604020202020204" pitchFamily="34" charset="0"/>
              <a:buChar char="•"/>
            </a:pPr>
            <a:r>
              <a:rPr lang="de-DE" sz="1400" i="1" dirty="0" smtClean="0"/>
              <a:t>Verschlüsselte Datenübertragung (DESY Wunsch)</a:t>
            </a:r>
          </a:p>
          <a:p>
            <a:pPr marL="1522413" lvl="2" indent="-285750">
              <a:buFont typeface="Arial" panose="020B0604020202020204" pitchFamily="34" charset="0"/>
              <a:buChar char="•"/>
            </a:pPr>
            <a:r>
              <a:rPr lang="de-DE" sz="1400" i="1" dirty="0" smtClean="0"/>
              <a:t>Umgestiegen von  Oracle-JAVA auf </a:t>
            </a:r>
            <a:r>
              <a:rPr lang="de-DE" sz="1400" i="1" dirty="0" smtClean="0"/>
              <a:t>OpenJDK</a:t>
            </a:r>
            <a:endParaRPr lang="de-DE" sz="1400" i="1" dirty="0" smtClean="0"/>
          </a:p>
          <a:p>
            <a:pPr marL="1522413" lvl="2" indent="-285750">
              <a:buFont typeface="Arial" panose="020B0604020202020204" pitchFamily="34" charset="0"/>
              <a:buChar char="•"/>
            </a:pPr>
            <a:r>
              <a:rPr lang="de-DE" sz="1400" i="1" dirty="0" smtClean="0"/>
              <a:t>Umzug auf die neue ORACLE Datenbank erfolgreich</a:t>
            </a:r>
          </a:p>
          <a:p>
            <a:pPr marL="1522413" lvl="2" indent="-285750">
              <a:buFont typeface="Arial" panose="020B0604020202020204" pitchFamily="34" charset="0"/>
              <a:buChar char="•"/>
            </a:pPr>
            <a:r>
              <a:rPr lang="en-US" sz="1400" i="1" dirty="0" smtClean="0"/>
              <a:t>Beispiele</a:t>
            </a:r>
            <a:r>
              <a:rPr lang="en-US" sz="1400" i="1" dirty="0" smtClean="0"/>
              <a:t>: Was </a:t>
            </a:r>
            <a:r>
              <a:rPr lang="en-US" sz="1400" i="1" dirty="0" smtClean="0"/>
              <a:t>ist</a:t>
            </a:r>
            <a:r>
              <a:rPr lang="en-US" sz="1400" i="1" dirty="0" smtClean="0"/>
              <a:t> </a:t>
            </a:r>
            <a:r>
              <a:rPr lang="en-US" sz="1400" i="1" dirty="0" smtClean="0"/>
              <a:t>neu</a:t>
            </a:r>
            <a:r>
              <a:rPr lang="en-US" sz="1400" i="1" dirty="0" smtClean="0"/>
              <a:t> im KDS</a:t>
            </a:r>
          </a:p>
          <a:p>
            <a:pPr marL="1522413" lvl="2" indent="-285750">
              <a:buFont typeface="Arial" panose="020B0604020202020204" pitchFamily="34" charset="0"/>
              <a:buChar char="•"/>
            </a:pPr>
            <a:r>
              <a:rPr lang="en-US" sz="1400" i="1" dirty="0" smtClean="0"/>
              <a:t>Gebäude</a:t>
            </a:r>
            <a:r>
              <a:rPr lang="en-US" sz="1400" i="1" dirty="0" smtClean="0"/>
              <a:t>/</a:t>
            </a:r>
            <a:r>
              <a:rPr lang="en-US" sz="1400" i="1" dirty="0" smtClean="0"/>
              <a:t>Räume</a:t>
            </a:r>
            <a:endParaRPr lang="de-DE" sz="1400" i="1" dirty="0" smtClean="0"/>
          </a:p>
          <a:p>
            <a:pPr lvl="1" indent="0">
              <a:buNone/>
            </a:pP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711" y="1606578"/>
            <a:ext cx="3810000" cy="381000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19" y="4702203"/>
            <a:ext cx="2428875" cy="714375"/>
          </a:xfrm>
          <a:prstGeom prst="rect">
            <a:avLst/>
          </a:prstGeom>
        </p:spPr>
      </p:pic>
    </p:spTree>
    <p:extLst>
      <p:ext uri="{BB962C8B-B14F-4D97-AF65-F5344CB8AC3E}">
        <p14:creationId xmlns:p14="http://schemas.microsoft.com/office/powerpoint/2010/main" val="1688823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t>
            </a:r>
          </a:p>
          <a:p>
            <a:pPr lvl="1" indent="0">
              <a:buNone/>
            </a:pPr>
            <a:r>
              <a:rPr lang="de-DE" dirty="0" smtClean="0"/>
              <a:t>Was ist neu im KDS?</a:t>
            </a:r>
          </a:p>
          <a:p>
            <a:pPr marL="1522413" lvl="2" indent="-285750">
              <a:buFont typeface="Arial" panose="020B0604020202020204" pitchFamily="34" charset="0"/>
              <a:buChar char="•"/>
            </a:pPr>
            <a:r>
              <a:rPr lang="de-DE" sz="1400" i="1" dirty="0" smtClean="0"/>
              <a:t> </a:t>
            </a:r>
            <a:r>
              <a:rPr lang="de-DE" sz="1400" dirty="0"/>
              <a:t>HTML5: Zoom mit </a:t>
            </a:r>
            <a:r>
              <a:rPr lang="de-DE" sz="1400" dirty="0"/>
              <a:t>strg</a:t>
            </a:r>
            <a:r>
              <a:rPr lang="de-DE" sz="1400" dirty="0"/>
              <a:t> + /- möglich und sicher eine </a:t>
            </a:r>
            <a:r>
              <a:rPr lang="de-DE" sz="1400" dirty="0" smtClean="0"/>
              <a:t>Vielzahl </a:t>
            </a:r>
            <a:r>
              <a:rPr lang="de-DE" sz="1400" dirty="0"/>
              <a:t>anderer </a:t>
            </a:r>
            <a:r>
              <a:rPr lang="de-DE" sz="1400" dirty="0" smtClean="0"/>
              <a:t>Features</a:t>
            </a:r>
          </a:p>
          <a:p>
            <a:pPr lvl="2" indent="0"/>
            <a:r>
              <a:rPr lang="de-DE" sz="1400" dirty="0"/>
              <a:t/>
            </a:r>
            <a:br>
              <a:rPr lang="de-DE" sz="1400" dirty="0"/>
            </a:br>
            <a:endParaRPr lang="de-DE" sz="1400" i="1" dirty="0" smtClean="0"/>
          </a:p>
          <a:p>
            <a:pPr lvl="1" indent="0">
              <a:buNone/>
            </a:pP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420" y="4395857"/>
            <a:ext cx="2428875" cy="714375"/>
          </a:xfrm>
          <a:prstGeom prst="rect">
            <a:avLst/>
          </a:prstGeom>
        </p:spPr>
      </p:pic>
    </p:spTree>
    <p:extLst>
      <p:ext uri="{BB962C8B-B14F-4D97-AF65-F5344CB8AC3E}">
        <p14:creationId xmlns:p14="http://schemas.microsoft.com/office/powerpoint/2010/main" val="922505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t>
            </a:r>
          </a:p>
          <a:p>
            <a:pPr lvl="1" indent="0">
              <a:buNone/>
            </a:pPr>
            <a:r>
              <a:rPr lang="de-DE" dirty="0" smtClean="0"/>
              <a:t>Was ist neu im KDS?</a:t>
            </a:r>
          </a:p>
          <a:p>
            <a:pPr marL="1522413" lvl="2" indent="-285750">
              <a:buFont typeface="Arial" panose="020B0604020202020204" pitchFamily="34" charset="0"/>
              <a:buChar char="•"/>
            </a:pPr>
            <a:r>
              <a:rPr lang="de-DE" sz="1400" i="1" dirty="0" smtClean="0"/>
              <a:t> </a:t>
            </a:r>
            <a:r>
              <a:rPr lang="de-DE" sz="1400" dirty="0"/>
              <a:t>HTML5: Zoom mit </a:t>
            </a:r>
            <a:r>
              <a:rPr lang="de-DE" sz="1400" dirty="0"/>
              <a:t>strg</a:t>
            </a:r>
            <a:r>
              <a:rPr lang="de-DE" sz="1400" dirty="0"/>
              <a:t> + /- möglich und sicher eine </a:t>
            </a:r>
            <a:r>
              <a:rPr lang="de-DE" sz="1400" dirty="0" smtClean="0"/>
              <a:t>Vielzahl </a:t>
            </a:r>
            <a:r>
              <a:rPr lang="de-DE" sz="1400" dirty="0"/>
              <a:t>anderer </a:t>
            </a:r>
            <a:r>
              <a:rPr lang="de-DE" sz="1400" dirty="0" smtClean="0"/>
              <a:t>Features</a:t>
            </a:r>
          </a:p>
          <a:p>
            <a:pPr marL="1522413" lvl="2" indent="-285750">
              <a:buFont typeface="Arial" panose="020B0604020202020204" pitchFamily="34" charset="0"/>
              <a:buChar char="•"/>
            </a:pPr>
            <a:r>
              <a:rPr lang="de-DE" sz="1400" dirty="0" smtClean="0"/>
              <a:t>Umstellung der 5-Frames auf 3-Frame</a:t>
            </a:r>
          </a:p>
          <a:p>
            <a:pPr lvl="2" indent="0"/>
            <a:r>
              <a:rPr lang="de-DE" i="1" dirty="0" smtClean="0"/>
              <a:t>           In den früheren KDS-Versionen waren alle Bereiche in nur einer   </a:t>
            </a:r>
          </a:p>
          <a:p>
            <a:pPr lvl="2" indent="0"/>
            <a:r>
              <a:rPr lang="de-DE" i="1" dirty="0"/>
              <a:t> </a:t>
            </a:r>
            <a:r>
              <a:rPr lang="de-DE" i="1" dirty="0" smtClean="0"/>
              <a:t>          Maske angeordnet</a:t>
            </a:r>
            <a:endParaRPr lang="de-DE" i="1" dirty="0"/>
          </a:p>
          <a:p>
            <a:pPr lvl="2" indent="0"/>
            <a:r>
              <a:rPr lang="de-DE" i="1" dirty="0" smtClean="0"/>
              <a:t>           </a:t>
            </a:r>
          </a:p>
          <a:p>
            <a:pPr lvl="2" indent="0"/>
            <a:r>
              <a:rPr lang="de-DE" i="1" dirty="0"/>
              <a:t> </a:t>
            </a:r>
            <a:r>
              <a:rPr lang="de-DE" i="1" dirty="0" smtClean="0"/>
              <a:t>          </a:t>
            </a:r>
            <a:r>
              <a:rPr lang="de-DE" sz="1400" dirty="0"/>
              <a:t/>
            </a:r>
            <a:br>
              <a:rPr lang="de-DE" sz="1400" dirty="0"/>
            </a:br>
            <a:endParaRPr lang="de-DE" sz="1400" i="1" dirty="0" smtClean="0"/>
          </a:p>
          <a:p>
            <a:pPr lvl="1" indent="0">
              <a:buNone/>
            </a:pP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420" y="4395857"/>
            <a:ext cx="2428875" cy="714375"/>
          </a:xfrm>
          <a:prstGeom prst="rect">
            <a:avLst/>
          </a:prstGeom>
        </p:spPr>
      </p:pic>
    </p:spTree>
    <p:extLst>
      <p:ext uri="{BB962C8B-B14F-4D97-AF65-F5344CB8AC3E}">
        <p14:creationId xmlns:p14="http://schemas.microsoft.com/office/powerpoint/2010/main" val="586998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1281132" y="1368346"/>
            <a:ext cx="6618654" cy="4484077"/>
          </a:xfrm>
        </p:spPr>
        <p:txBody>
          <a:bodyPr/>
          <a:lstStyle/>
          <a:p>
            <a:pPr marL="0" lvl="2" indent="0" algn="ctr">
              <a:spcAft>
                <a:spcPct val="50000"/>
              </a:spcAft>
              <a:buClr>
                <a:srgbClr val="F28E00"/>
              </a:buClr>
            </a:pPr>
            <a:r>
              <a:rPr lang="de-DE" sz="2000" b="1" kern="1200" dirty="0" smtClean="0">
                <a:solidFill>
                  <a:srgbClr val="F28E00"/>
                </a:solidFill>
                <a:ea typeface="+mn-ea"/>
                <a:cs typeface="+mn-cs"/>
              </a:rPr>
              <a:t>Umstellung der 5-Frames auf 3-Frame</a:t>
            </a:r>
            <a:endParaRPr lang="de-DE" sz="2000" b="1" kern="1200" dirty="0">
              <a:solidFill>
                <a:srgbClr val="F28E00"/>
              </a:solidFill>
              <a:ea typeface="+mn-ea"/>
              <a:cs typeface="+mn-cs"/>
            </a:endParaRPr>
          </a:p>
          <a:p>
            <a:pPr lvl="0"/>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75" y="2196060"/>
            <a:ext cx="3938219" cy="325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544" y="2196060"/>
            <a:ext cx="4339653" cy="325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999220" y="3065489"/>
            <a:ext cx="298480" cy="338554"/>
          </a:xfrm>
          <a:prstGeom prst="rect">
            <a:avLst/>
          </a:prstGeom>
          <a:noFill/>
        </p:spPr>
        <p:txBody>
          <a:bodyPr wrap="none" rtlCol="0">
            <a:spAutoFit/>
          </a:bodyPr>
          <a:lstStyle/>
          <a:p>
            <a:r>
              <a:rPr lang="de-DE" b="1" dirty="0">
                <a:solidFill>
                  <a:srgbClr val="FF0000"/>
                </a:solidFill>
              </a:rPr>
              <a:t>1</a:t>
            </a:r>
          </a:p>
        </p:txBody>
      </p:sp>
      <p:sp>
        <p:nvSpPr>
          <p:cNvPr id="5" name="Textfeld 4"/>
          <p:cNvSpPr txBox="1"/>
          <p:nvPr/>
        </p:nvSpPr>
        <p:spPr>
          <a:xfrm>
            <a:off x="6543207" y="3612630"/>
            <a:ext cx="298480" cy="338554"/>
          </a:xfrm>
          <a:prstGeom prst="rect">
            <a:avLst/>
          </a:prstGeom>
          <a:noFill/>
        </p:spPr>
        <p:txBody>
          <a:bodyPr wrap="none" rtlCol="0">
            <a:spAutoFit/>
          </a:bodyPr>
          <a:lstStyle/>
          <a:p>
            <a:r>
              <a:rPr lang="de-DE" b="1" dirty="0">
                <a:solidFill>
                  <a:srgbClr val="FF0000"/>
                </a:solidFill>
              </a:rPr>
              <a:t>2</a:t>
            </a:r>
          </a:p>
        </p:txBody>
      </p:sp>
      <p:sp>
        <p:nvSpPr>
          <p:cNvPr id="6" name="Textfeld 5"/>
          <p:cNvSpPr txBox="1"/>
          <p:nvPr/>
        </p:nvSpPr>
        <p:spPr>
          <a:xfrm>
            <a:off x="6674370" y="4976734"/>
            <a:ext cx="298480" cy="338554"/>
          </a:xfrm>
          <a:prstGeom prst="rect">
            <a:avLst/>
          </a:prstGeom>
          <a:noFill/>
        </p:spPr>
        <p:txBody>
          <a:bodyPr wrap="none" rtlCol="0">
            <a:spAutoFit/>
          </a:bodyPr>
          <a:lstStyle/>
          <a:p>
            <a:r>
              <a:rPr lang="de-DE" b="1" dirty="0" smtClean="0">
                <a:solidFill>
                  <a:srgbClr val="FF0000"/>
                </a:solidFill>
              </a:rPr>
              <a:t>3</a:t>
            </a:r>
            <a:endParaRPr lang="de-DE" b="1" dirty="0">
              <a:solidFill>
                <a:srgbClr val="FF0000"/>
              </a:solidFill>
            </a:endParaRPr>
          </a:p>
        </p:txBody>
      </p:sp>
      <p:sp>
        <p:nvSpPr>
          <p:cNvPr id="8" name="Textfeld 7"/>
          <p:cNvSpPr txBox="1"/>
          <p:nvPr/>
        </p:nvSpPr>
        <p:spPr>
          <a:xfrm>
            <a:off x="132724" y="1934849"/>
            <a:ext cx="2020105" cy="246221"/>
          </a:xfrm>
          <a:prstGeom prst="rect">
            <a:avLst/>
          </a:prstGeom>
          <a:noFill/>
        </p:spPr>
        <p:txBody>
          <a:bodyPr wrap="none" rtlCol="0">
            <a:spAutoFit/>
          </a:bodyPr>
          <a:lstStyle/>
          <a:p>
            <a:r>
              <a:rPr lang="de-DE" sz="1000" dirty="0" smtClean="0"/>
              <a:t>Abbildung 1: Vor </a:t>
            </a:r>
            <a:r>
              <a:rPr lang="de-DE" sz="1000" dirty="0"/>
              <a:t>der </a:t>
            </a:r>
            <a:r>
              <a:rPr lang="de-DE" sz="1000" dirty="0" smtClean="0"/>
              <a:t>Umstellung</a:t>
            </a:r>
            <a:endParaRPr lang="de-DE" sz="1000" dirty="0"/>
          </a:p>
        </p:txBody>
      </p:sp>
      <p:sp>
        <p:nvSpPr>
          <p:cNvPr id="11" name="Textfeld 10"/>
          <p:cNvSpPr txBox="1"/>
          <p:nvPr/>
        </p:nvSpPr>
        <p:spPr>
          <a:xfrm>
            <a:off x="4459810" y="1934849"/>
            <a:ext cx="2119491" cy="246221"/>
          </a:xfrm>
          <a:prstGeom prst="rect">
            <a:avLst/>
          </a:prstGeom>
          <a:noFill/>
        </p:spPr>
        <p:txBody>
          <a:bodyPr wrap="none" rtlCol="0">
            <a:spAutoFit/>
          </a:bodyPr>
          <a:lstStyle/>
          <a:p>
            <a:r>
              <a:rPr lang="de-DE" sz="1000" dirty="0" smtClean="0"/>
              <a:t>Abbildung 2: Nach </a:t>
            </a:r>
            <a:r>
              <a:rPr lang="de-DE" sz="1000" dirty="0"/>
              <a:t>der </a:t>
            </a:r>
            <a:r>
              <a:rPr lang="de-DE" sz="1000" dirty="0" smtClean="0"/>
              <a:t>Umstellung</a:t>
            </a:r>
            <a:endParaRPr lang="de-DE" sz="1000" dirty="0"/>
          </a:p>
        </p:txBody>
      </p:sp>
    </p:spTree>
    <p:extLst>
      <p:ext uri="{BB962C8B-B14F-4D97-AF65-F5344CB8AC3E}">
        <p14:creationId xmlns:p14="http://schemas.microsoft.com/office/powerpoint/2010/main" val="362126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t>
            </a:r>
          </a:p>
          <a:p>
            <a:pPr lvl="1" indent="0">
              <a:buNone/>
            </a:pPr>
            <a:r>
              <a:rPr lang="de-DE" dirty="0" smtClean="0"/>
              <a:t>Was ist neu im KDS?</a:t>
            </a:r>
          </a:p>
          <a:p>
            <a:pPr marL="1522413" lvl="2" indent="-285750">
              <a:buFont typeface="Arial" panose="020B0604020202020204" pitchFamily="34" charset="0"/>
              <a:buChar char="•"/>
            </a:pPr>
            <a:r>
              <a:rPr lang="de-DE" sz="1400" i="1" dirty="0" smtClean="0"/>
              <a:t> </a:t>
            </a:r>
            <a:r>
              <a:rPr lang="de-DE" sz="1400" dirty="0"/>
              <a:t>HTML5: Zoom mit </a:t>
            </a:r>
            <a:r>
              <a:rPr lang="de-DE" sz="1400" dirty="0"/>
              <a:t>strg</a:t>
            </a:r>
            <a:r>
              <a:rPr lang="de-DE" sz="1400" dirty="0"/>
              <a:t> + /- möglich und sicher eine </a:t>
            </a:r>
            <a:r>
              <a:rPr lang="de-DE" sz="1400" dirty="0" smtClean="0"/>
              <a:t>Vielzahl </a:t>
            </a:r>
            <a:r>
              <a:rPr lang="de-DE" sz="1400" dirty="0"/>
              <a:t>anderer </a:t>
            </a:r>
            <a:r>
              <a:rPr lang="de-DE" sz="1400" dirty="0" smtClean="0"/>
              <a:t>Features</a:t>
            </a:r>
          </a:p>
          <a:p>
            <a:pPr marL="1522413" lvl="2" indent="-285750">
              <a:buFont typeface="Arial" panose="020B0604020202020204" pitchFamily="34" charset="0"/>
              <a:buChar char="•"/>
            </a:pPr>
            <a:r>
              <a:rPr lang="de-DE" sz="1400" dirty="0" smtClean="0"/>
              <a:t>Umstellung der 5-Frames auf 3-Frame</a:t>
            </a:r>
          </a:p>
          <a:p>
            <a:pPr marL="1522413" lvl="2" indent="-285750">
              <a:buFont typeface="Arial" panose="020B0604020202020204" pitchFamily="34" charset="0"/>
              <a:buChar char="•"/>
            </a:pPr>
            <a:r>
              <a:rPr lang="de-DE" sz="1400" dirty="0" smtClean="0"/>
              <a:t>Neue Optische Anpassungen</a:t>
            </a:r>
          </a:p>
          <a:p>
            <a:pPr lvl="2" indent="0"/>
            <a:r>
              <a:rPr lang="de-DE" i="1" dirty="0" smtClean="0">
                <a:latin typeface="+mj-lt"/>
              </a:rPr>
              <a:t>       Neue Icons, neues Design </a:t>
            </a:r>
          </a:p>
          <a:p>
            <a:pPr lvl="2" indent="0"/>
            <a:r>
              <a:rPr lang="de-DE" sz="1400" i="1" dirty="0">
                <a:latin typeface="+mj-lt"/>
              </a:rPr>
              <a:t> </a:t>
            </a:r>
            <a:r>
              <a:rPr lang="de-DE" sz="1400" i="1" dirty="0" smtClean="0">
                <a:latin typeface="+mj-lt"/>
              </a:rPr>
              <a:t>     </a:t>
            </a:r>
            <a:r>
              <a:rPr lang="de-DE" i="1" dirty="0">
                <a:latin typeface="+mj-lt"/>
              </a:rPr>
              <a:t>N</a:t>
            </a:r>
            <a:r>
              <a:rPr lang="de-DE" i="1" dirty="0" smtClean="0">
                <a:latin typeface="+mj-lt"/>
              </a:rPr>
              <a:t>eue Position der Buttons Schließen, Speichern etc.</a:t>
            </a:r>
            <a:r>
              <a:rPr lang="de-DE" sz="1400" dirty="0"/>
              <a:t/>
            </a:r>
            <a:br>
              <a:rPr lang="de-DE" sz="1400" dirty="0"/>
            </a:br>
            <a:endParaRPr lang="de-DE" sz="1400" i="1" dirty="0" smtClean="0"/>
          </a:p>
          <a:p>
            <a:pPr lvl="1" indent="0">
              <a:buNone/>
            </a:pP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420" y="4523273"/>
            <a:ext cx="2428875" cy="714375"/>
          </a:xfrm>
          <a:prstGeom prst="rect">
            <a:avLst/>
          </a:prstGeom>
        </p:spPr>
      </p:pic>
    </p:spTree>
    <p:extLst>
      <p:ext uri="{BB962C8B-B14F-4D97-AF65-F5344CB8AC3E}">
        <p14:creationId xmlns:p14="http://schemas.microsoft.com/office/powerpoint/2010/main" val="355598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p:txBody>
          <a:bodyPr/>
          <a:lstStyle/>
          <a:p>
            <a:r>
              <a:rPr lang="de-DE" dirty="0"/>
              <a:t>KDS-Anwendertreffen</a:t>
            </a:r>
          </a:p>
        </p:txBody>
      </p:sp>
      <p:sp>
        <p:nvSpPr>
          <p:cNvPr id="2" name="Textfeld 1"/>
          <p:cNvSpPr txBox="1"/>
          <p:nvPr/>
        </p:nvSpPr>
        <p:spPr>
          <a:xfrm>
            <a:off x="1457325" y="2242057"/>
            <a:ext cx="1608133" cy="246221"/>
          </a:xfrm>
          <a:prstGeom prst="rect">
            <a:avLst/>
          </a:prstGeom>
          <a:noFill/>
        </p:spPr>
        <p:txBody>
          <a:bodyPr wrap="none" rtlCol="0">
            <a:spAutoFit/>
          </a:bodyPr>
          <a:lstStyle/>
          <a:p>
            <a:r>
              <a:rPr lang="de-DE" sz="1000" dirty="0" smtClean="0"/>
              <a:t>Speichern und Schließen</a:t>
            </a:r>
            <a:endParaRPr lang="de-DE" sz="1000" dirty="0"/>
          </a:p>
        </p:txBody>
      </p:sp>
      <p:sp>
        <p:nvSpPr>
          <p:cNvPr id="6" name="Textfeld 5"/>
          <p:cNvSpPr txBox="1"/>
          <p:nvPr/>
        </p:nvSpPr>
        <p:spPr>
          <a:xfrm>
            <a:off x="1459417" y="2626112"/>
            <a:ext cx="758541" cy="246221"/>
          </a:xfrm>
          <a:prstGeom prst="rect">
            <a:avLst/>
          </a:prstGeom>
          <a:noFill/>
        </p:spPr>
        <p:txBody>
          <a:bodyPr wrap="none" rtlCol="0">
            <a:spAutoFit/>
          </a:bodyPr>
          <a:lstStyle/>
          <a:p>
            <a:r>
              <a:rPr lang="de-DE" sz="1000" dirty="0" smtClean="0"/>
              <a:t>Speichern</a:t>
            </a:r>
            <a:endParaRPr lang="de-DE" sz="1000" dirty="0"/>
          </a:p>
        </p:txBody>
      </p:sp>
      <p:sp>
        <p:nvSpPr>
          <p:cNvPr id="7" name="Textfeld 6"/>
          <p:cNvSpPr txBox="1"/>
          <p:nvPr/>
        </p:nvSpPr>
        <p:spPr>
          <a:xfrm>
            <a:off x="1459417" y="2981829"/>
            <a:ext cx="950901" cy="246221"/>
          </a:xfrm>
          <a:prstGeom prst="rect">
            <a:avLst/>
          </a:prstGeom>
          <a:noFill/>
        </p:spPr>
        <p:txBody>
          <a:bodyPr wrap="none" rtlCol="0">
            <a:spAutoFit/>
          </a:bodyPr>
          <a:lstStyle/>
          <a:p>
            <a:r>
              <a:rPr lang="de-DE" sz="1000" dirty="0" smtClean="0"/>
              <a:t>Zurücksetzen</a:t>
            </a:r>
            <a:endParaRPr lang="de-DE" sz="1000" dirty="0"/>
          </a:p>
        </p:txBody>
      </p:sp>
      <p:sp>
        <p:nvSpPr>
          <p:cNvPr id="8" name="Textfeld 7"/>
          <p:cNvSpPr txBox="1"/>
          <p:nvPr/>
        </p:nvSpPr>
        <p:spPr>
          <a:xfrm>
            <a:off x="1504895" y="3357439"/>
            <a:ext cx="752129" cy="246221"/>
          </a:xfrm>
          <a:prstGeom prst="rect">
            <a:avLst/>
          </a:prstGeom>
          <a:noFill/>
        </p:spPr>
        <p:txBody>
          <a:bodyPr wrap="none" rtlCol="0">
            <a:spAutoFit/>
          </a:bodyPr>
          <a:lstStyle/>
          <a:p>
            <a:r>
              <a:rPr lang="de-DE" sz="1000" dirty="0" smtClean="0"/>
              <a:t>Schließen</a:t>
            </a:r>
            <a:endParaRPr lang="de-DE" sz="1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402" y="3906811"/>
            <a:ext cx="7239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3141064" y="1509143"/>
            <a:ext cx="3041345" cy="400110"/>
          </a:xfrm>
          <a:prstGeom prst="rect">
            <a:avLst/>
          </a:prstGeom>
          <a:noFill/>
        </p:spPr>
        <p:txBody>
          <a:bodyPr wrap="none" rtlCol="0">
            <a:spAutoFit/>
          </a:bodyPr>
          <a:lstStyle/>
          <a:p>
            <a:r>
              <a:rPr lang="de-DE" sz="2000" b="1" dirty="0" smtClean="0">
                <a:solidFill>
                  <a:srgbClr val="F28E00"/>
                </a:solidFill>
                <a:latin typeface="+mn-lt"/>
              </a:rPr>
              <a:t>Optische Anpassungen</a:t>
            </a:r>
            <a:endParaRPr lang="de-DE" sz="2000" b="1" dirty="0">
              <a:solidFill>
                <a:srgbClr val="F28E00"/>
              </a:solidFill>
              <a:latin typeface="+mn-lt"/>
            </a:endParaRPr>
          </a:p>
        </p:txBody>
      </p:sp>
      <p:sp>
        <p:nvSpPr>
          <p:cNvPr id="9" name="Textfeld 8"/>
          <p:cNvSpPr txBox="1"/>
          <p:nvPr/>
        </p:nvSpPr>
        <p:spPr>
          <a:xfrm>
            <a:off x="952500" y="4765358"/>
            <a:ext cx="2404826" cy="246221"/>
          </a:xfrm>
          <a:prstGeom prst="rect">
            <a:avLst/>
          </a:prstGeom>
          <a:noFill/>
        </p:spPr>
        <p:txBody>
          <a:bodyPr wrap="none" rtlCol="0">
            <a:spAutoFit/>
          </a:bodyPr>
          <a:lstStyle/>
          <a:p>
            <a:r>
              <a:rPr lang="de-DE" sz="1000" dirty="0" smtClean="0"/>
              <a:t>Abbildung 3: Neue </a:t>
            </a:r>
            <a:r>
              <a:rPr lang="de-DE" sz="1000" dirty="0" smtClean="0"/>
              <a:t>Iconbar</a:t>
            </a:r>
            <a:r>
              <a:rPr lang="de-DE" sz="1000" dirty="0" smtClean="0"/>
              <a:t> und Buttons</a:t>
            </a:r>
            <a:endParaRPr lang="de-DE" sz="10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080443"/>
            <a:ext cx="5048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459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endParaRPr lang="de-DE" dirty="0" smtClean="0"/>
          </a:p>
          <a:p>
            <a:pPr lvl="0"/>
            <a:r>
              <a:rPr lang="de-DE" dirty="0" smtClean="0"/>
              <a:t>         </a:t>
            </a:r>
          </a:p>
          <a:p>
            <a:pPr lvl="1" indent="0">
              <a:buNone/>
            </a:pPr>
            <a:r>
              <a:rPr lang="de-DE" dirty="0" smtClean="0"/>
              <a:t>Was ist neu im KDS?</a:t>
            </a:r>
          </a:p>
          <a:p>
            <a:pPr marL="1522413" lvl="2" indent="-285750">
              <a:buFont typeface="Arial" panose="020B0604020202020204" pitchFamily="34" charset="0"/>
              <a:buChar char="•"/>
            </a:pPr>
            <a:r>
              <a:rPr lang="de-DE" sz="1400" i="1" dirty="0" smtClean="0"/>
              <a:t> </a:t>
            </a:r>
            <a:r>
              <a:rPr lang="de-DE" sz="1400" dirty="0"/>
              <a:t>HTML5: Zoom mit </a:t>
            </a:r>
            <a:r>
              <a:rPr lang="de-DE" sz="1400" dirty="0"/>
              <a:t>strg</a:t>
            </a:r>
            <a:r>
              <a:rPr lang="de-DE" sz="1400" dirty="0"/>
              <a:t> + /- möglich und sicher eine </a:t>
            </a:r>
            <a:r>
              <a:rPr lang="de-DE" sz="1400" dirty="0" smtClean="0"/>
              <a:t>Vielzahl </a:t>
            </a:r>
            <a:r>
              <a:rPr lang="de-DE" sz="1400" dirty="0"/>
              <a:t>anderer </a:t>
            </a:r>
            <a:r>
              <a:rPr lang="de-DE" sz="1400" dirty="0" smtClean="0"/>
              <a:t>Features</a:t>
            </a:r>
          </a:p>
          <a:p>
            <a:pPr marL="1522413" lvl="2" indent="-285750">
              <a:buFont typeface="Arial" panose="020B0604020202020204" pitchFamily="34" charset="0"/>
              <a:buChar char="•"/>
            </a:pPr>
            <a:r>
              <a:rPr lang="de-DE" sz="1400" dirty="0" smtClean="0"/>
              <a:t>Umstellung der 5-Frames auf 3-Frame</a:t>
            </a:r>
          </a:p>
          <a:p>
            <a:pPr marL="1522413" lvl="2" indent="-285750">
              <a:buFont typeface="Arial" panose="020B0604020202020204" pitchFamily="34" charset="0"/>
              <a:buChar char="•"/>
            </a:pPr>
            <a:r>
              <a:rPr lang="de-DE" sz="1400" dirty="0" smtClean="0"/>
              <a:t>Neue Optische Anpassungen </a:t>
            </a:r>
          </a:p>
          <a:p>
            <a:pPr marL="1522413" lvl="2" indent="-285750">
              <a:buFont typeface="Arial" panose="020B0604020202020204" pitchFamily="34" charset="0"/>
              <a:buChar char="•"/>
            </a:pPr>
            <a:r>
              <a:rPr lang="de-DE" sz="1400" dirty="0" smtClean="0"/>
              <a:t>DV-Schrank-&gt; alle Seiten lassen sich anzeigen</a:t>
            </a:r>
            <a:r>
              <a:rPr lang="de-DE" sz="1400" dirty="0"/>
              <a:t/>
            </a:r>
            <a:br>
              <a:rPr lang="de-DE" sz="1400" dirty="0"/>
            </a:br>
            <a:endParaRPr lang="de-DE" sz="1400" i="1" dirty="0" smtClean="0"/>
          </a:p>
          <a:p>
            <a:pPr lvl="1" indent="0">
              <a:buNone/>
            </a:pP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420" y="4395857"/>
            <a:ext cx="2428875" cy="714375"/>
          </a:xfrm>
          <a:prstGeom prst="rect">
            <a:avLst/>
          </a:prstGeom>
        </p:spPr>
      </p:pic>
    </p:spTree>
    <p:extLst>
      <p:ext uri="{BB962C8B-B14F-4D97-AF65-F5344CB8AC3E}">
        <p14:creationId xmlns:p14="http://schemas.microsoft.com/office/powerpoint/2010/main" val="1411537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942732" y="1433146"/>
            <a:ext cx="6618654" cy="4484077"/>
          </a:xfrm>
        </p:spPr>
        <p:txBody>
          <a:bodyPr/>
          <a:lstStyle/>
          <a:p>
            <a:pPr lvl="0" algn="ctr"/>
            <a:r>
              <a:rPr lang="de-DE" sz="1600" dirty="0" smtClean="0">
                <a:solidFill>
                  <a:schemeClr val="tx1"/>
                </a:solidFill>
              </a:rPr>
              <a:t> </a:t>
            </a:r>
            <a:r>
              <a:rPr lang="de-DE" dirty="0"/>
              <a:t>DV-Schrank</a:t>
            </a:r>
          </a:p>
          <a:p>
            <a:pPr lvl="1" indent="0">
              <a:buNone/>
            </a:pPr>
            <a:r>
              <a:rPr lang="de-DE" sz="1400" dirty="0"/>
              <a:t/>
            </a:r>
            <a:br>
              <a:rPr lang="de-DE" sz="1400" dirty="0"/>
            </a:br>
            <a:endParaRPr lang="de-DE" sz="1400" i="1" dirty="0" smtClean="0"/>
          </a:p>
          <a:p>
            <a:pPr lvl="1" indent="0">
              <a:buNone/>
            </a:pPr>
            <a:r>
              <a:rPr lang="de-DE" dirty="0" smtClean="0"/>
              <a:t/>
            </a:r>
            <a:br>
              <a:rPr lang="de-DE" dirty="0" smtClean="0"/>
            </a:br>
            <a:endParaRPr lang="de-DE" dirty="0"/>
          </a:p>
        </p:txBody>
      </p:sp>
      <p:sp>
        <p:nvSpPr>
          <p:cNvPr id="3" name="Titel 2"/>
          <p:cNvSpPr>
            <a:spLocks noGrp="1"/>
          </p:cNvSpPr>
          <p:nvPr>
            <p:ph type="ctrTitle" sz="quarter"/>
          </p:nvPr>
        </p:nvSpPr>
        <p:spPr/>
        <p:txBody>
          <a:bodyPr/>
          <a:lstStyle/>
          <a:p>
            <a:r>
              <a:rPr lang="de-DE" dirty="0" smtClean="0"/>
              <a:t>KDS-Anwendertreffen</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01" y="2371200"/>
            <a:ext cx="9003999" cy="276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40001" y="2094201"/>
            <a:ext cx="2534668" cy="246221"/>
          </a:xfrm>
          <a:prstGeom prst="rect">
            <a:avLst/>
          </a:prstGeom>
          <a:noFill/>
        </p:spPr>
        <p:txBody>
          <a:bodyPr wrap="none" rtlCol="0">
            <a:spAutoFit/>
          </a:bodyPr>
          <a:lstStyle/>
          <a:p>
            <a:r>
              <a:rPr lang="de-DE" sz="1000" dirty="0" smtClean="0"/>
              <a:t>Abbildung 4: Alle Schrankseiten anzeigen</a:t>
            </a:r>
            <a:endParaRPr lang="de-DE" sz="1000" dirty="0"/>
          </a:p>
        </p:txBody>
      </p:sp>
    </p:spTree>
    <p:extLst>
      <p:ext uri="{BB962C8B-B14F-4D97-AF65-F5344CB8AC3E}">
        <p14:creationId xmlns:p14="http://schemas.microsoft.com/office/powerpoint/2010/main" val="2534565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Anwendertreffen 09-04-15">
  <a:themeElements>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fontScheme name="2_DESY_Vortrag_3-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DESY_Vortrag_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SY_Vortrag_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SY_Vortrag_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SY_Vortrag_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SY_Vortrag_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SY_Vortrag_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SY_Vortrag_3-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SY_Vortrag_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SY_Vortrag_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SY_Vortrag_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SY_Vortrag_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SY_Vortrag_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SY_Vortrag_3-1 13">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99CC00"/>
        </a:folHlink>
      </a:clrScheme>
      <a:clrMap bg1="lt1" tx1="dk1" bg2="lt2" tx2="dk2" accent1="accent1" accent2="accent2" accent3="accent3" accent4="accent4" accent5="accent5" accent6="accent6" hlink="hlink" folHlink="folHlink"/>
    </a:extraClrScheme>
    <a:extraClrScheme>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Anwendertreffen 09-04-15</Template>
  <TotalTime>0</TotalTime>
  <Words>477</Words>
  <Application>Microsoft Office PowerPoint</Application>
  <PresentationFormat>Bildschirmpräsentation (4:3)</PresentationFormat>
  <Paragraphs>143</Paragraphs>
  <Slides>17</Slides>
  <Notes>0</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Anwendertreffen 09-04-15</vt:lpstr>
      <vt:lpstr>KDS-Anwendertreffen</vt:lpstr>
      <vt:lpstr>KDS-Anwendertreffen</vt:lpstr>
      <vt:lpstr>KDS-Anwendertreffen</vt:lpstr>
      <vt:lpstr>KDS-Anwendertreffen</vt:lpstr>
      <vt:lpstr>KDS-Anwendertreffen</vt:lpstr>
      <vt:lpstr>KDS-Anwendertreffen</vt:lpstr>
      <vt:lpstr>KDS-Anwendertreffen</vt:lpstr>
      <vt:lpstr>KDS-Anwendertreffen</vt:lpstr>
      <vt:lpstr>KDS-Anwendertreffen</vt:lpstr>
      <vt:lpstr>KDS-Anwendertreffen</vt:lpstr>
      <vt:lpstr>KDS-Anwendertreffen</vt:lpstr>
      <vt:lpstr>KDS-Anwendertreffen</vt:lpstr>
      <vt:lpstr>KDS-Anwendertreffen</vt:lpstr>
      <vt:lpstr>KDS-Anwendertreffen</vt:lpstr>
      <vt:lpstr>PowerPoint-Präsentation</vt:lpstr>
      <vt:lpstr>KDS-Anwendertreffen</vt:lpstr>
      <vt:lpstr>KDS-Anwendertreffen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KDS-Anwendertreffen</dc:title>
  <dc:creator>Wittenburg, Katrin</dc:creator>
  <cp:lastModifiedBy>Frank, Olga</cp:lastModifiedBy>
  <cp:revision>186</cp:revision>
  <cp:lastPrinted>2016-12-05T09:12:41Z</cp:lastPrinted>
  <dcterms:created xsi:type="dcterms:W3CDTF">2015-04-07T11:30:48Z</dcterms:created>
  <dcterms:modified xsi:type="dcterms:W3CDTF">2020-10-14T09:20:05Z</dcterms:modified>
</cp:coreProperties>
</file>