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67" r:id="rId2"/>
    <p:sldId id="269" r:id="rId3"/>
    <p:sldId id="329" r:id="rId4"/>
    <p:sldId id="325" r:id="rId5"/>
    <p:sldId id="326" r:id="rId6"/>
    <p:sldId id="281" r:id="rId7"/>
    <p:sldId id="319" r:id="rId8"/>
    <p:sldId id="320" r:id="rId9"/>
    <p:sldId id="301" r:id="rId10"/>
    <p:sldId id="321" r:id="rId11"/>
    <p:sldId id="322" r:id="rId12"/>
    <p:sldId id="323" r:id="rId13"/>
    <p:sldId id="324" r:id="rId14"/>
    <p:sldId id="295" r:id="rId15"/>
    <p:sldId id="331" r:id="rId16"/>
    <p:sldId id="332" r:id="rId17"/>
    <p:sldId id="330" r:id="rId18"/>
    <p:sldId id="280" r:id="rId19"/>
  </p:sldIdLst>
  <p:sldSz cx="9144000" cy="6858000" type="screen4x3"/>
  <p:notesSz cx="6797675" cy="985678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A5EB"/>
    <a:srgbClr val="DDDDDD"/>
    <a:srgbClr val="9C9E9F"/>
    <a:srgbClr val="FFCC00"/>
    <a:srgbClr val="FF00FF"/>
    <a:srgbClr val="FF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89" autoAdjust="0"/>
    <p:restoredTop sz="94874" autoAdjust="0"/>
  </p:normalViewPr>
  <p:slideViewPr>
    <p:cSldViewPr snapToGrid="0">
      <p:cViewPr varScale="1">
        <p:scale>
          <a:sx n="127" d="100"/>
          <a:sy n="127" d="100"/>
        </p:scale>
        <p:origin x="-1440" y="-90"/>
      </p:cViewPr>
      <p:guideLst>
        <p:guide orient="horz" pos="3816"/>
        <p:guide orient="horz" pos="167"/>
        <p:guide orient="horz" pos="616"/>
        <p:guide orient="horz" pos="2672"/>
        <p:guide orient="horz" pos="1165"/>
        <p:guide pos="5551"/>
        <p:guide pos="1551"/>
        <p:guide pos="4178"/>
        <p:guide pos="2927"/>
        <p:guide pos="2809"/>
        <p:guide pos="178"/>
        <p:guide pos="4299"/>
        <p:guide pos="14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2130" y="-96"/>
      </p:cViewPr>
      <p:guideLst>
        <p:guide orient="horz" pos="3105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189" cy="492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99" y="0"/>
            <a:ext cx="2946189" cy="492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5038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681974"/>
            <a:ext cx="5438140" cy="443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62370"/>
            <a:ext cx="2946189" cy="492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99" y="9362370"/>
            <a:ext cx="2946189" cy="492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F78CA52-E024-45A9-A6DA-6EE92DD2B0FF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917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8CA52-E024-45A9-A6DA-6EE92DD2B0FF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489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8CA52-E024-45A9-A6DA-6EE92DD2B0FF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489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8CA52-E024-45A9-A6DA-6EE92DD2B0FF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489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8CA52-E024-45A9-A6DA-6EE92DD2B0FF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489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8CA52-E024-45A9-A6DA-6EE92DD2B0FF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489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8CA52-E024-45A9-A6DA-6EE92DD2B0FF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489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8CA52-E024-45A9-A6DA-6EE92DD2B0FF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489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8CA52-E024-45A9-A6DA-6EE92DD2B0FF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489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ChangeArrowheads="1"/>
          </p:cNvSpPr>
          <p:nvPr/>
        </p:nvSpPr>
        <p:spPr bwMode="auto">
          <a:xfrm>
            <a:off x="0" y="0"/>
            <a:ext cx="9144000" cy="1254125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0" y="1363663"/>
            <a:ext cx="8520113" cy="485775"/>
          </a:xfrm>
        </p:spPr>
        <p:txBody>
          <a:bodyPr/>
          <a:lstStyle>
            <a:lvl1pPr marL="0" indent="0">
              <a:buFont typeface="Arial Black" pitchFamily="34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en-GB" noProof="0" smtClean="0"/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2575" y="0"/>
            <a:ext cx="8520113" cy="1266825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en-GB" noProof="0" smtClean="0"/>
          </a:p>
        </p:txBody>
      </p:sp>
      <p:pic>
        <p:nvPicPr>
          <p:cNvPr id="402441" name="Picture 9" descr="DESY-Logo-cyan-RGB_g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7794625" y="5684838"/>
            <a:ext cx="1149350" cy="10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2442" name="Picture 10" descr="Helmholtz-Logo_schwarz_70_t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5959475"/>
            <a:ext cx="1647825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2448" name="Text Box 16"/>
          <p:cNvSpPr txBox="1">
            <a:spLocks noChangeArrowheads="1"/>
          </p:cNvSpPr>
          <p:nvPr userDrawn="1"/>
        </p:nvSpPr>
        <p:spPr bwMode="auto">
          <a:xfrm>
            <a:off x="2003425" y="2481263"/>
            <a:ext cx="2855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5498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0200" y="103188"/>
            <a:ext cx="2132013" cy="56673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2575" y="103188"/>
            <a:ext cx="6245225" cy="56673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1308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295" y="5868803"/>
            <a:ext cx="862065" cy="575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KDS-Anwendertreffen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2575" y="977900"/>
            <a:ext cx="8509733" cy="4805316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9605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86575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2575" y="977900"/>
            <a:ext cx="4183063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8038" y="977900"/>
            <a:ext cx="4184650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2129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4820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8668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5040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70638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65785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Textmasterformate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</p:txBody>
      </p:sp>
      <p:sp>
        <p:nvSpPr>
          <p:cNvPr id="4014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401413" name="Rectangle 5"/>
          <p:cNvSpPr>
            <a:spLocks noChangeArrowheads="1"/>
          </p:cNvSpPr>
          <p:nvPr/>
        </p:nvSpPr>
        <p:spPr bwMode="auto">
          <a:xfrm>
            <a:off x="282575" y="6280150"/>
            <a:ext cx="75930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r" eaLnBrk="1" hangingPunct="1"/>
            <a:r>
              <a:rPr lang="en-GB" sz="900" b="1" dirty="0" smtClean="0">
                <a:solidFill>
                  <a:schemeClr val="bg2"/>
                </a:solidFill>
              </a:rPr>
              <a:t>Olga Frank </a:t>
            </a:r>
            <a:r>
              <a:rPr lang="en-GB" sz="900" dirty="0" smtClean="0">
                <a:solidFill>
                  <a:schemeClr val="bg2"/>
                </a:solidFill>
              </a:rPr>
              <a:t>|  KDS-</a:t>
            </a:r>
            <a:r>
              <a:rPr lang="en-GB" sz="900" dirty="0" err="1" smtClean="0">
                <a:solidFill>
                  <a:schemeClr val="bg2"/>
                </a:solidFill>
              </a:rPr>
              <a:t>Anwendertreffen</a:t>
            </a:r>
            <a:r>
              <a:rPr lang="en-GB" sz="900" dirty="0" smtClean="0">
                <a:solidFill>
                  <a:schemeClr val="bg2"/>
                </a:solidFill>
              </a:rPr>
              <a:t>  </a:t>
            </a:r>
            <a:r>
              <a:rPr lang="en-GB" sz="900" dirty="0">
                <a:solidFill>
                  <a:schemeClr val="bg2"/>
                </a:solidFill>
              </a:rPr>
              <a:t>|  </a:t>
            </a:r>
            <a:r>
              <a:rPr lang="en-GB" sz="900" dirty="0" smtClean="0">
                <a:solidFill>
                  <a:schemeClr val="bg2"/>
                </a:solidFill>
              </a:rPr>
              <a:t>01.12.2016|  </a:t>
            </a:r>
            <a:r>
              <a:rPr lang="en-GB" sz="900" b="1" dirty="0" err="1">
                <a:solidFill>
                  <a:schemeClr val="bg2"/>
                </a:solidFill>
              </a:rPr>
              <a:t>Seite</a:t>
            </a:r>
            <a:r>
              <a:rPr lang="en-GB" sz="900" b="1" dirty="0">
                <a:solidFill>
                  <a:schemeClr val="bg2"/>
                </a:solidFill>
              </a:rPr>
              <a:t> </a:t>
            </a:r>
            <a:fld id="{9CF3698C-BB6B-42E9-B529-3BCF46D40F1F}" type="slidenum">
              <a:rPr lang="en-GB" sz="900" b="1">
                <a:solidFill>
                  <a:schemeClr val="bg2"/>
                </a:solidFill>
              </a:rPr>
              <a:pPr algn="r" eaLnBrk="1" hangingPunct="1"/>
              <a:t>‹Nr.›</a:t>
            </a:fld>
            <a:endParaRPr lang="en-GB" sz="900" b="1" dirty="0">
              <a:solidFill>
                <a:schemeClr val="bg2"/>
              </a:solidFill>
            </a:endParaRPr>
          </a:p>
        </p:txBody>
      </p:sp>
      <p:pic>
        <p:nvPicPr>
          <p:cNvPr id="401418" name="Picture 10" descr="DESY-Logo-cyan-RGB_ge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8035925" y="6099175"/>
            <a:ext cx="776288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eaLnBrk="1" fontAlgn="base" hangingPunct="1">
        <a:spcBef>
          <a:spcPct val="0"/>
        </a:spcBef>
        <a:spcAft>
          <a:spcPct val="50000"/>
        </a:spcAft>
        <a:buClr>
          <a:srgbClr val="F28E00"/>
        </a:buClr>
        <a:buFont typeface="Arial Black" pitchFamily="34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eaLnBrk="1" fontAlgn="base" hangingPunct="1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236663" indent="-228600" algn="l" rtl="0" eaLnBrk="1" fontAlgn="base" hangingPunct="1">
        <a:spcBef>
          <a:spcPct val="0"/>
        </a:spcBef>
        <a:spcAft>
          <a:spcPct val="0"/>
        </a:spcAft>
        <a:buClr>
          <a:srgbClr val="FF9900"/>
        </a:buClr>
        <a:buFont typeface="Arial Black" pitchFamily="34" charset="0"/>
        <a:defRPr sz="1200">
          <a:solidFill>
            <a:schemeClr val="tx1"/>
          </a:solidFill>
          <a:latin typeface="+mn-lt"/>
        </a:defRPr>
      </a:lvl3pPr>
      <a:lvl4pPr marL="1644650" indent="-228600" algn="l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://kds-info.desy.de/sites2009/site_kabel/content/e122568/e220523/e220535/KDS_Arbeitsrichtlinie_ger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942732" y="1433146"/>
            <a:ext cx="6618654" cy="4484077"/>
          </a:xfrm>
        </p:spPr>
        <p:txBody>
          <a:bodyPr/>
          <a:lstStyle/>
          <a:p>
            <a:pPr lvl="0"/>
            <a:endParaRPr lang="de-DE" dirty="0" smtClean="0"/>
          </a:p>
          <a:p>
            <a:pPr lvl="0"/>
            <a:r>
              <a:rPr lang="de-DE" dirty="0" smtClean="0"/>
              <a:t>AGENDA</a:t>
            </a:r>
          </a:p>
          <a:p>
            <a:pPr marL="1085850" lvl="1" indent="-457200">
              <a:buFont typeface="+mj-lt"/>
              <a:buAutoNum type="arabicPeriod"/>
            </a:pPr>
            <a:r>
              <a:rPr lang="de-DE" dirty="0" smtClean="0"/>
              <a:t>Allgemeines / Organisatorisches</a:t>
            </a:r>
          </a:p>
          <a:p>
            <a:pPr marL="1085850" lvl="1" indent="-457200">
              <a:buFont typeface="+mj-lt"/>
              <a:buAutoNum type="arabicPeriod"/>
            </a:pPr>
            <a:r>
              <a:rPr lang="de-DE" dirty="0" smtClean="0"/>
              <a:t>KDS - Arbeitsrichtlinie</a:t>
            </a:r>
            <a:endParaRPr lang="de-DE" sz="800" dirty="0"/>
          </a:p>
          <a:p>
            <a:pPr marL="1085850" lvl="1" indent="-457200">
              <a:buFont typeface="+mj-lt"/>
              <a:buAutoNum type="arabicPeriod"/>
            </a:pPr>
            <a:r>
              <a:rPr lang="de-DE" dirty="0"/>
              <a:t>Logische Verbindungen in der Planung (Workaround)</a:t>
            </a:r>
            <a:r>
              <a:rPr lang="de-DE" b="1" dirty="0" smtClean="0"/>
              <a:t/>
            </a:r>
            <a:br>
              <a:rPr lang="de-DE" b="1" dirty="0" smtClean="0"/>
            </a:br>
            <a:endParaRPr lang="de-DE" sz="800" dirty="0" smtClean="0"/>
          </a:p>
          <a:p>
            <a:pPr marL="1085850" lvl="1" indent="-457200">
              <a:buFont typeface="+mj-lt"/>
              <a:buAutoNum type="arabicPeriod"/>
            </a:pPr>
            <a:r>
              <a:rPr lang="de-DE" dirty="0" smtClean="0"/>
              <a:t>Fremde Verkabelung / Optionen</a:t>
            </a:r>
          </a:p>
          <a:p>
            <a:pPr marL="1085850" lvl="1" indent="-457200">
              <a:buFont typeface="+mj-lt"/>
              <a:buAutoNum type="arabicPeriod"/>
            </a:pPr>
            <a:r>
              <a:rPr lang="de-DE" dirty="0"/>
              <a:t>Fragen + weitere </a:t>
            </a:r>
            <a:r>
              <a:rPr lang="de-DE" dirty="0" smtClean="0"/>
              <a:t>Themen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de-DE" dirty="0" smtClean="0"/>
              <a:t>KDS-Anwendertreffen</a:t>
            </a:r>
            <a:endParaRPr lang="de-DE" dirty="0"/>
          </a:p>
        </p:txBody>
      </p:sp>
      <p:pic>
        <p:nvPicPr>
          <p:cNvPr id="1026" name="Picture 2" descr="http://www.123gif.de/gifs/blinker/blink-004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46" y="1354998"/>
            <a:ext cx="875071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30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Logische Verbindungen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291181" y="881184"/>
            <a:ext cx="7915934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800" b="1" dirty="0" smtClean="0"/>
              <a:t>Lösung: Schritt 2</a:t>
            </a:r>
          </a:p>
          <a:p>
            <a:r>
              <a:rPr lang="de-DE" sz="1800" b="1" dirty="0" smtClean="0"/>
              <a:t> 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de-DE" dirty="0" smtClean="0"/>
              <a:t>In den Stammdaten (Administration) vom Ursprungsobjekt die logischen Verbindungen entfernen</a:t>
            </a:r>
            <a:endParaRPr lang="de-DE" i="1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81" y="2184176"/>
            <a:ext cx="8509000" cy="2749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032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Logische Verbindungen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291181" y="881184"/>
            <a:ext cx="7915934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800" b="1" dirty="0" smtClean="0"/>
              <a:t>Lösung: Schritt 2</a:t>
            </a:r>
          </a:p>
          <a:p>
            <a:r>
              <a:rPr lang="de-DE" sz="1800" b="1" dirty="0" smtClean="0"/>
              <a:t> 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de-DE" dirty="0" smtClean="0"/>
              <a:t>In den Stammdaten vom Ursprungsobjekt die logischen Verbindungen entfernen</a:t>
            </a:r>
            <a:endParaRPr lang="de-DE" i="1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61" y="2171693"/>
            <a:ext cx="8509000" cy="2749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 rot="19566536">
            <a:off x="2501883" y="3284040"/>
            <a:ext cx="4095357" cy="58477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rgbClr val="FF0000"/>
                </a:solidFill>
              </a:rPr>
              <a:t>Beim Austauschtypen die logischen Verbindungen ebenfalls löschen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08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Logische Verbindungen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291181" y="881184"/>
            <a:ext cx="791593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800" b="1" dirty="0" smtClean="0"/>
              <a:t>Lösung: Schritt 3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291181" y="1328177"/>
            <a:ext cx="7648086" cy="438460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DE" sz="1600" dirty="0" smtClean="0"/>
              <a:t>Das Objekt kann nun getauscht werden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1600" dirty="0" smtClean="0"/>
              <a:t>In den Stammdaten die logischen Verbindungen der beiden Objekte wieder einpflegen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1600" dirty="0" smtClean="0"/>
              <a:t>Im Menü unter „Bearbeiten“ den Unterpunkt „verbaute Objekte aktualisieren“ ausführen</a:t>
            </a:r>
          </a:p>
          <a:p>
            <a:pPr marL="444500" lvl="1" indent="0">
              <a:buNone/>
            </a:pPr>
            <a:endParaRPr lang="de-DE" dirty="0"/>
          </a:p>
          <a:p>
            <a:pPr marL="444500" lvl="1" indent="0">
              <a:buNone/>
            </a:pPr>
            <a:endParaRPr lang="de-DE" sz="1000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77" y="2892251"/>
            <a:ext cx="3467152" cy="2782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llipse 6"/>
          <p:cNvSpPr/>
          <p:nvPr/>
        </p:nvSpPr>
        <p:spPr bwMode="auto">
          <a:xfrm>
            <a:off x="1296285" y="4283674"/>
            <a:ext cx="2384224" cy="322158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821929" y="3206456"/>
            <a:ext cx="472246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44500" lvl="1" indent="0">
              <a:buNone/>
            </a:pPr>
            <a:r>
              <a:rPr lang="de-DE" sz="1400" b="1" i="1" dirty="0">
                <a:solidFill>
                  <a:srgbClr val="FF0000"/>
                </a:solidFill>
              </a:rPr>
              <a:t>Hinweis: </a:t>
            </a:r>
            <a:r>
              <a:rPr lang="de-DE" sz="1400" b="1" i="1" dirty="0" smtClean="0">
                <a:solidFill>
                  <a:srgbClr val="FF0000"/>
                </a:solidFill>
              </a:rPr>
              <a:t>Durch die Ausführung „verbaute Objekte aktualisieren“ werden nur die Objekte des </a:t>
            </a:r>
            <a:r>
              <a:rPr lang="de-DE" sz="1400" b="1" i="1" dirty="0">
                <a:solidFill>
                  <a:srgbClr val="FF0000"/>
                </a:solidFill>
              </a:rPr>
              <a:t>jeweiligen </a:t>
            </a:r>
            <a:r>
              <a:rPr lang="de-DE" sz="1400" b="1" i="1" dirty="0" smtClean="0">
                <a:solidFill>
                  <a:srgbClr val="FF0000"/>
                </a:solidFill>
              </a:rPr>
              <a:t>Mandanten aktualisiert</a:t>
            </a:r>
            <a:r>
              <a:rPr lang="de-DE" sz="1400" b="1" i="1" dirty="0">
                <a:solidFill>
                  <a:srgbClr val="FF0000"/>
                </a:solidFill>
              </a:rPr>
              <a:t>, der </a:t>
            </a:r>
            <a:r>
              <a:rPr lang="de-DE" sz="1400" b="1" i="1" dirty="0" smtClean="0">
                <a:solidFill>
                  <a:srgbClr val="FF0000"/>
                </a:solidFill>
              </a:rPr>
              <a:t>die Objekte </a:t>
            </a:r>
            <a:r>
              <a:rPr lang="de-DE" sz="1400" b="1" i="1" dirty="0">
                <a:solidFill>
                  <a:srgbClr val="FF0000"/>
                </a:solidFill>
              </a:rPr>
              <a:t>verbaut hat. </a:t>
            </a:r>
          </a:p>
        </p:txBody>
      </p:sp>
    </p:spTree>
    <p:extLst>
      <p:ext uri="{BB962C8B-B14F-4D97-AF65-F5344CB8AC3E}">
        <p14:creationId xmlns:p14="http://schemas.microsoft.com/office/powerpoint/2010/main" val="255692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Logische Verbindungen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291181" y="881184"/>
            <a:ext cx="791593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800" b="1" dirty="0" smtClean="0"/>
              <a:t>Lösung: Schritt 3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291181" y="1328177"/>
            <a:ext cx="7648086" cy="438460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DE" sz="1600" dirty="0" smtClean="0"/>
              <a:t>Das Objekt kann nun getauscht werden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1600" dirty="0" smtClean="0"/>
              <a:t>In den Stammdaten die logischen Verbindungen der beiden Objekte wieder einpflegen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1600" dirty="0" smtClean="0"/>
              <a:t>Im Menü unter „Bearbeiten“ den Unterpunkt „verbaute Objekte aktualisieren“ ausführen</a:t>
            </a:r>
          </a:p>
          <a:p>
            <a:pPr marL="444500" lvl="1" indent="0">
              <a:buNone/>
            </a:pPr>
            <a:endParaRPr lang="de-DE" dirty="0" smtClean="0"/>
          </a:p>
          <a:p>
            <a:pPr marL="444500" lvl="1" indent="0">
              <a:buNone/>
            </a:pPr>
            <a:endParaRPr lang="de-DE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48" y="2850421"/>
            <a:ext cx="3301552" cy="2649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llipse 6"/>
          <p:cNvSpPr/>
          <p:nvPr/>
        </p:nvSpPr>
        <p:spPr bwMode="auto">
          <a:xfrm>
            <a:off x="1101069" y="4175386"/>
            <a:ext cx="2297331" cy="254833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309" y="2744867"/>
            <a:ext cx="2230411" cy="3339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Gerade Verbindung mit Pfeil 7"/>
          <p:cNvCxnSpPr/>
          <p:nvPr/>
        </p:nvCxnSpPr>
        <p:spPr bwMode="auto">
          <a:xfrm flipV="1">
            <a:off x="3931200" y="3904938"/>
            <a:ext cx="2151419" cy="217906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Textfeld 3"/>
          <p:cNvSpPr txBox="1"/>
          <p:nvPr/>
        </p:nvSpPr>
        <p:spPr>
          <a:xfrm>
            <a:off x="924533" y="5714668"/>
            <a:ext cx="2907815" cy="738664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Die logische Verbindungen werden bei allen Objekte des gleichen Gerätetypen angezeigt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18981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20160" y="1067693"/>
            <a:ext cx="6986239" cy="2301976"/>
          </a:xfrm>
        </p:spPr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de-DE" dirty="0"/>
              <a:t>Fremde </a:t>
            </a:r>
            <a:r>
              <a:rPr lang="de-DE" dirty="0" smtClean="0"/>
              <a:t>Verkabelung/Optionen</a:t>
            </a:r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sz="1600" dirty="0" smtClean="0"/>
              <a:t>Haupteigentümer vergibt Nebenrechte an den Zweiteigentümer</a:t>
            </a:r>
          </a:p>
          <a:p>
            <a:pPr marL="0" indent="0">
              <a:buNone/>
            </a:pPr>
            <a:endParaRPr lang="de-DE" sz="16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717" y="1963020"/>
            <a:ext cx="5705857" cy="4137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e 4"/>
          <p:cNvSpPr/>
          <p:nvPr/>
        </p:nvSpPr>
        <p:spPr bwMode="auto">
          <a:xfrm>
            <a:off x="3348752" y="4199784"/>
            <a:ext cx="1374189" cy="278616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2" name="Gerade Verbindung mit Pfeil 21"/>
          <p:cNvCxnSpPr/>
          <p:nvPr/>
        </p:nvCxnSpPr>
        <p:spPr bwMode="auto">
          <a:xfrm flipH="1">
            <a:off x="4456800" y="1843200"/>
            <a:ext cx="2102400" cy="2268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7539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20160" y="1067693"/>
            <a:ext cx="6986239" cy="2301976"/>
          </a:xfrm>
        </p:spPr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de-DE" dirty="0"/>
              <a:t>Fremde </a:t>
            </a:r>
            <a:r>
              <a:rPr lang="de-DE" dirty="0" smtClean="0"/>
              <a:t>Verkabelung/Optionen</a:t>
            </a:r>
          </a:p>
          <a:p>
            <a:pPr marL="0" indent="0">
              <a:buNone/>
            </a:pPr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sz="1600" dirty="0" smtClean="0"/>
              <a:t>Es besteht aktuell die Möglichkeit, bei größeren Anzahl der Objekte den zweiten Mandanten per Importfile im System einzutragen.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sz="1600" dirty="0"/>
          </a:p>
          <a:p>
            <a:pPr marL="0" indent="0">
              <a:buNone/>
            </a:pPr>
            <a:endParaRPr lang="de-DE" sz="1600" dirty="0" smtClean="0"/>
          </a:p>
          <a:p>
            <a:pPr marL="0" indent="0">
              <a:buNone/>
            </a:pPr>
            <a:endParaRPr lang="de-DE" sz="1600" dirty="0"/>
          </a:p>
          <a:p>
            <a:pPr marL="0" indent="0">
              <a:buNone/>
            </a:pPr>
            <a:endParaRPr lang="de-DE" sz="1600" dirty="0" smtClean="0"/>
          </a:p>
          <a:p>
            <a:pPr marL="0" indent="0">
              <a:buNone/>
            </a:pPr>
            <a:endParaRPr lang="de-DE" sz="1600" dirty="0" smtClean="0"/>
          </a:p>
          <a:p>
            <a:pPr marL="0" indent="0">
              <a:buNone/>
            </a:pPr>
            <a:endParaRPr lang="de-DE" sz="16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199" y="2726604"/>
            <a:ext cx="6042355" cy="1446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95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20160" y="1067693"/>
            <a:ext cx="6986239" cy="2301976"/>
          </a:xfrm>
        </p:spPr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de-DE" dirty="0"/>
              <a:t>Fremde </a:t>
            </a:r>
            <a:r>
              <a:rPr lang="de-DE" dirty="0" smtClean="0"/>
              <a:t>Verkabelung/Optionen</a:t>
            </a:r>
          </a:p>
          <a:p>
            <a:pPr marL="0" indent="0">
              <a:buNone/>
            </a:pPr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sz="1600" dirty="0" smtClean="0"/>
              <a:t>Unter Work-Fremd auf die Kabel zugreifen</a:t>
            </a:r>
          </a:p>
          <a:p>
            <a:pPr marL="0" indent="0">
              <a:buNone/>
            </a:pPr>
            <a:endParaRPr lang="de-DE" sz="16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513" y="2576195"/>
            <a:ext cx="4546687" cy="2543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526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14561" y="1751624"/>
            <a:ext cx="4658702" cy="1774092"/>
          </a:xfrm>
        </p:spPr>
        <p:txBody>
          <a:bodyPr/>
          <a:lstStyle/>
          <a:p>
            <a:pPr marL="457200" indent="-457200">
              <a:buFont typeface="+mj-lt"/>
              <a:buAutoNum type="arabicPeriod" startAt="5"/>
            </a:pPr>
            <a:r>
              <a:rPr lang="de-DE" dirty="0" smtClean="0"/>
              <a:t>Fragen + weitere Themen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144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16129" y="2928552"/>
            <a:ext cx="4245463" cy="2407138"/>
          </a:xfrm>
        </p:spPr>
        <p:txBody>
          <a:bodyPr/>
          <a:lstStyle/>
          <a:p>
            <a:r>
              <a:rPr lang="de-DE" dirty="0" smtClean="0"/>
              <a:t>Auf Wiedersehen</a:t>
            </a:r>
          </a:p>
          <a:p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377" y="1895710"/>
            <a:ext cx="1436948" cy="1851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518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707" y="5868650"/>
            <a:ext cx="809467" cy="620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06206" y="1330392"/>
            <a:ext cx="7648086" cy="4384608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de-DE" i="1" dirty="0" smtClean="0"/>
              <a:t>Allgemeines/Organisatorisches</a:t>
            </a:r>
          </a:p>
          <a:p>
            <a:pPr marL="0" indent="0">
              <a:buNone/>
            </a:pPr>
            <a:endParaRPr lang="de-DE" i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Release-Wechsel auf Version 10.2 </a:t>
            </a:r>
          </a:p>
          <a:p>
            <a:pPr lvl="1"/>
            <a:r>
              <a:rPr lang="de-DE" dirty="0" smtClean="0"/>
              <a:t>Ist geplant für </a:t>
            </a:r>
            <a:r>
              <a:rPr lang="de-DE" u="sng" dirty="0" smtClean="0"/>
              <a:t>2017</a:t>
            </a:r>
            <a:r>
              <a:rPr lang="de-DE" dirty="0" smtClean="0"/>
              <a:t> Mai/Juni</a:t>
            </a:r>
          </a:p>
          <a:p>
            <a:pPr lvl="1"/>
            <a:r>
              <a:rPr lang="de-DE" dirty="0" smtClean="0"/>
              <a:t>Erneuerte Oberfläche, Grundbau bleibt erhalten</a:t>
            </a:r>
          </a:p>
          <a:p>
            <a:pPr lvl="1"/>
            <a:r>
              <a:rPr lang="de-DE" dirty="0" smtClean="0"/>
              <a:t>Noch auf FLASH Player, spätere Version auf HTML 5 basierend</a:t>
            </a:r>
          </a:p>
          <a:p>
            <a:pPr lvl="1"/>
            <a:r>
              <a:rPr lang="de-DE" dirty="0" smtClean="0"/>
              <a:t>Die Vorteile vom Release werden später erläutert z.B. im Newsletter</a:t>
            </a:r>
          </a:p>
          <a:p>
            <a:pPr marL="444500" lvl="1" indent="0">
              <a:buNone/>
            </a:pPr>
            <a:endParaRPr lang="de-DE" dirty="0" smtClean="0"/>
          </a:p>
          <a:p>
            <a:pPr marL="444500" lvl="1" indent="0">
              <a:buNone/>
            </a:pPr>
            <a:r>
              <a:rPr lang="de-DE" dirty="0"/>
              <a:t>                                                                                    </a:t>
            </a:r>
            <a:r>
              <a:rPr lang="de-DE" dirty="0" smtClean="0"/>
              <a:t>         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325" y="4143678"/>
            <a:ext cx="4227127" cy="1724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343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707" y="5868650"/>
            <a:ext cx="809467" cy="620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06206" y="1330392"/>
            <a:ext cx="7648086" cy="4384608"/>
          </a:xfrm>
        </p:spPr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de-DE" i="1" dirty="0"/>
              <a:t>KDS </a:t>
            </a:r>
            <a:r>
              <a:rPr lang="de-DE" i="1" dirty="0" smtClean="0"/>
              <a:t>– Arbeitsrichtlinie (DESY Spezifikationen) </a:t>
            </a:r>
          </a:p>
          <a:p>
            <a:pPr lvl="1">
              <a:buClrTx/>
            </a:pPr>
            <a:r>
              <a:rPr lang="de-DE" sz="1400" i="1" dirty="0">
                <a:hlinkClick r:id="rId4"/>
              </a:rPr>
              <a:t>http://</a:t>
            </a:r>
            <a:r>
              <a:rPr lang="de-DE" sz="1400" i="1" dirty="0" smtClean="0">
                <a:hlinkClick r:id="rId4"/>
              </a:rPr>
              <a:t>kds-info.desy.de/sites2009/site_kabel/content/e122568/e220523/e220535/KDS_Arbeitsrichtlinie_ger.pdf</a:t>
            </a:r>
            <a:endParaRPr lang="de-DE" sz="1400" i="1" dirty="0" smtClean="0"/>
          </a:p>
          <a:p>
            <a:pPr lvl="1">
              <a:buClrTx/>
            </a:pPr>
            <a:endParaRPr lang="de-DE" sz="1400" i="1" dirty="0"/>
          </a:p>
          <a:p>
            <a:pPr marL="0" indent="0">
              <a:buNone/>
            </a:pPr>
            <a:endParaRPr lang="de-DE" i="1" dirty="0" smtClean="0"/>
          </a:p>
          <a:p>
            <a:pPr marL="0" indent="0">
              <a:buNone/>
            </a:pP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pPr marL="444500" lvl="1" indent="0">
              <a:buNone/>
            </a:pPr>
            <a:endParaRPr lang="de-DE" dirty="0" smtClean="0"/>
          </a:p>
          <a:p>
            <a:pPr marL="444500" lvl="1" indent="0">
              <a:buNone/>
            </a:pP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988" y="2660400"/>
            <a:ext cx="2690813" cy="30670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542" y="2660400"/>
            <a:ext cx="4039046" cy="21371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75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707" y="5868650"/>
            <a:ext cx="809467" cy="620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06206" y="1330392"/>
            <a:ext cx="7648086" cy="4384608"/>
          </a:xfrm>
        </p:spPr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de-DE" i="1" dirty="0" smtClean="0"/>
              <a:t>Logische Verbindungen (Workaround)</a:t>
            </a:r>
            <a:endParaRPr lang="de-DE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sz="1600" dirty="0" smtClean="0"/>
              <a:t>Status</a:t>
            </a:r>
            <a:endParaRPr lang="de-DE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sz="1600" dirty="0" smtClean="0"/>
              <a:t>Beispiele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1600" dirty="0" smtClean="0"/>
              <a:t>Lösung</a:t>
            </a:r>
          </a:p>
          <a:p>
            <a:pPr marL="444500" lvl="1" indent="0">
              <a:buNone/>
            </a:pPr>
            <a:endParaRPr lang="de-DE" dirty="0" smtClean="0"/>
          </a:p>
          <a:p>
            <a:pPr marL="444500" lvl="1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890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707" y="5868650"/>
            <a:ext cx="809467" cy="620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06206" y="1330392"/>
            <a:ext cx="7648086" cy="4384608"/>
          </a:xfrm>
        </p:spPr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de-DE" i="1" dirty="0" smtClean="0"/>
              <a:t>Logische Verbindungen (Workaround)</a:t>
            </a:r>
            <a:endParaRPr lang="de-DE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sz="1600" dirty="0" smtClean="0"/>
              <a:t>Status</a:t>
            </a:r>
          </a:p>
          <a:p>
            <a:pPr lvl="1">
              <a:buClrTx/>
            </a:pPr>
            <a:r>
              <a:rPr lang="de-DE" b="1" dirty="0" smtClean="0"/>
              <a:t>Was ist das Problem?</a:t>
            </a:r>
            <a:endParaRPr lang="de-DE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sz="1600" dirty="0" smtClean="0"/>
              <a:t>Beispiele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1600" dirty="0" smtClean="0"/>
              <a:t>Lösung</a:t>
            </a:r>
          </a:p>
          <a:p>
            <a:pPr marL="444500" lvl="1" indent="0">
              <a:buNone/>
            </a:pPr>
            <a:endParaRPr lang="de-DE" dirty="0" smtClean="0"/>
          </a:p>
          <a:p>
            <a:pPr marL="444500" lvl="1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886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Logische Verbindungen</a:t>
            </a:r>
            <a:endParaRPr lang="de-DE" dirty="0"/>
          </a:p>
        </p:txBody>
      </p:sp>
      <p:sp>
        <p:nvSpPr>
          <p:cNvPr id="4" name="Ellipse 3"/>
          <p:cNvSpPr/>
          <p:nvPr/>
        </p:nvSpPr>
        <p:spPr bwMode="auto">
          <a:xfrm>
            <a:off x="3980889" y="3367723"/>
            <a:ext cx="1194793" cy="1186521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91180" y="881184"/>
            <a:ext cx="862962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800" b="1" dirty="0" smtClean="0"/>
              <a:t>Problem: </a:t>
            </a:r>
            <a:r>
              <a:rPr lang="de-DE" sz="1800" dirty="0" smtClean="0"/>
              <a:t> Ein geplantes Objekt kann aufgrund der logischen Verbindungen nicht getauscht werden</a:t>
            </a:r>
            <a:endParaRPr lang="de-DE" sz="1800" b="1" i="1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57" y="1527515"/>
            <a:ext cx="5427143" cy="4741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860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Logische Verbindungen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291180" y="881184"/>
            <a:ext cx="686359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800" b="1" dirty="0" smtClean="0"/>
              <a:t>Beispiele: </a:t>
            </a:r>
            <a:r>
              <a:rPr lang="de-DE" sz="1800" dirty="0" smtClean="0"/>
              <a:t> </a:t>
            </a:r>
            <a:r>
              <a:rPr lang="de-DE" sz="1800" b="1" dirty="0" smtClean="0"/>
              <a:t>Verbindungsansicht einer Blackbox</a:t>
            </a:r>
            <a:endParaRPr lang="de-DE" sz="1800" b="1" i="1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48" y="1537905"/>
            <a:ext cx="1961525" cy="294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Gerade Verbindung mit Pfeil 15"/>
          <p:cNvCxnSpPr/>
          <p:nvPr/>
        </p:nvCxnSpPr>
        <p:spPr bwMode="auto">
          <a:xfrm flipV="1">
            <a:off x="1497610" y="2273878"/>
            <a:ext cx="23112" cy="271035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feld 8"/>
          <p:cNvSpPr txBox="1"/>
          <p:nvPr/>
        </p:nvSpPr>
        <p:spPr>
          <a:xfrm>
            <a:off x="291180" y="5073497"/>
            <a:ext cx="3834420" cy="307777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Die logischen Verbindungen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83876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291180" y="881184"/>
            <a:ext cx="796722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800" b="1" dirty="0" smtClean="0"/>
              <a:t>Beispiele: </a:t>
            </a:r>
            <a:r>
              <a:rPr lang="de-DE" sz="1800" dirty="0" smtClean="0"/>
              <a:t> </a:t>
            </a:r>
            <a:r>
              <a:rPr lang="de-DE" sz="1800" b="1" dirty="0" smtClean="0"/>
              <a:t>Planungsprotokoll</a:t>
            </a:r>
            <a:endParaRPr lang="de-DE" sz="1800" b="1" i="1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48" y="1537905"/>
            <a:ext cx="1961525" cy="294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Gerade Verbindung mit Pfeil 15"/>
          <p:cNvCxnSpPr/>
          <p:nvPr/>
        </p:nvCxnSpPr>
        <p:spPr bwMode="auto">
          <a:xfrm flipV="1">
            <a:off x="1497610" y="2273878"/>
            <a:ext cx="23112" cy="271035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feld 8"/>
          <p:cNvSpPr txBox="1"/>
          <p:nvPr/>
        </p:nvSpPr>
        <p:spPr>
          <a:xfrm>
            <a:off x="291180" y="5073497"/>
            <a:ext cx="3983610" cy="954107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Die logischen Verbindungen aus den Stammdaten werden bei geplant platzierten Objekten im Planungsprotokoll als Unterpositionen dokumentiert</a:t>
            </a:r>
            <a:endParaRPr lang="de-DE" sz="1400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549" y="1537905"/>
            <a:ext cx="5918255" cy="342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llipse 7"/>
          <p:cNvSpPr/>
          <p:nvPr/>
        </p:nvSpPr>
        <p:spPr bwMode="auto">
          <a:xfrm>
            <a:off x="3183411" y="3530184"/>
            <a:ext cx="2295494" cy="412230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" name="Gerade Verbindung mit Pfeil 9"/>
          <p:cNvCxnSpPr/>
          <p:nvPr/>
        </p:nvCxnSpPr>
        <p:spPr bwMode="auto">
          <a:xfrm flipV="1">
            <a:off x="3183411" y="4002374"/>
            <a:ext cx="545752" cy="98185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1915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Logische Verbindungen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291180" y="881184"/>
            <a:ext cx="8627967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800" b="1" dirty="0" smtClean="0"/>
              <a:t>Lösung: Schritt 1</a:t>
            </a:r>
          </a:p>
          <a:p>
            <a:endParaRPr lang="de-DE" sz="1800" b="1" dirty="0" smtClean="0"/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de-DE" dirty="0" smtClean="0"/>
              <a:t>Im Planungsprotokoll die neuen logischen Verbindungen löschen</a:t>
            </a:r>
            <a:endParaRPr lang="de-DE" i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3" y="1932250"/>
            <a:ext cx="5180133" cy="3928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133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wendertreffen 09-04-15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Anwendertreffen 09-04-15</Template>
  <TotalTime>0</TotalTime>
  <Words>347</Words>
  <Application>Microsoft Office PowerPoint</Application>
  <PresentationFormat>Bildschirmpräsentation (4:3)</PresentationFormat>
  <Paragraphs>85</Paragraphs>
  <Slides>18</Slides>
  <Notes>8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19" baseType="lpstr">
      <vt:lpstr>Anwendertreffen 09-04-15</vt:lpstr>
      <vt:lpstr>KDS-Anwendertreffen</vt:lpstr>
      <vt:lpstr>PowerPoint-Präsentation</vt:lpstr>
      <vt:lpstr>PowerPoint-Präsentation</vt:lpstr>
      <vt:lpstr>PowerPoint-Präsentation</vt:lpstr>
      <vt:lpstr>PowerPoint-Präsentation</vt:lpstr>
      <vt:lpstr>Logische Verbindungen</vt:lpstr>
      <vt:lpstr>Logische Verbindungen</vt:lpstr>
      <vt:lpstr>PowerPoint-Präsentation</vt:lpstr>
      <vt:lpstr>Logische Verbindungen</vt:lpstr>
      <vt:lpstr>Logische Verbindungen</vt:lpstr>
      <vt:lpstr>Logische Verbindungen</vt:lpstr>
      <vt:lpstr>Logische Verbindungen</vt:lpstr>
      <vt:lpstr>Logische Verbindungen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KDS-Anwendertreffen</dc:title>
  <dc:creator>Wittenburg, Katrin</dc:creator>
  <cp:lastModifiedBy>Frank, Olga</cp:lastModifiedBy>
  <cp:revision>148</cp:revision>
  <cp:lastPrinted>2016-12-05T09:12:41Z</cp:lastPrinted>
  <dcterms:created xsi:type="dcterms:W3CDTF">2015-04-07T11:30:48Z</dcterms:created>
  <dcterms:modified xsi:type="dcterms:W3CDTF">2016-12-05T11:34:22Z</dcterms:modified>
</cp:coreProperties>
</file>